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3"/>
  </p:notesMasterIdLst>
  <p:sldIdLst>
    <p:sldId id="256" r:id="rId2"/>
    <p:sldId id="260" r:id="rId3"/>
    <p:sldId id="257" r:id="rId4"/>
    <p:sldId id="270" r:id="rId5"/>
    <p:sldId id="271" r:id="rId6"/>
    <p:sldId id="259" r:id="rId7"/>
    <p:sldId id="262" r:id="rId8"/>
    <p:sldId id="261" r:id="rId9"/>
    <p:sldId id="272" r:id="rId10"/>
    <p:sldId id="287" r:id="rId11"/>
    <p:sldId id="273" r:id="rId12"/>
    <p:sldId id="288" r:id="rId13"/>
    <p:sldId id="289" r:id="rId14"/>
    <p:sldId id="274" r:id="rId15"/>
    <p:sldId id="291" r:id="rId16"/>
    <p:sldId id="275" r:id="rId17"/>
    <p:sldId id="276" r:id="rId18"/>
    <p:sldId id="277" r:id="rId19"/>
    <p:sldId id="278" r:id="rId20"/>
    <p:sldId id="279" r:id="rId21"/>
    <p:sldId id="280" r:id="rId22"/>
    <p:sldId id="281" r:id="rId23"/>
    <p:sldId id="282" r:id="rId24"/>
    <p:sldId id="283" r:id="rId25"/>
    <p:sldId id="284" r:id="rId26"/>
    <p:sldId id="285" r:id="rId27"/>
    <p:sldId id="264" r:id="rId28"/>
    <p:sldId id="267" r:id="rId29"/>
    <p:sldId id="268" r:id="rId30"/>
    <p:sldId id="269" r:id="rId31"/>
    <p:sldId id="28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76"/>
    <p:restoredTop sz="94702"/>
  </p:normalViewPr>
  <p:slideViewPr>
    <p:cSldViewPr snapToGrid="0">
      <p:cViewPr varScale="1">
        <p:scale>
          <a:sx n="151" d="100"/>
          <a:sy n="151" d="100"/>
        </p:scale>
        <p:origin x="96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17D141-FD59-CA42-A2C5-13B733D35E4F}" type="datetimeFigureOut">
              <a:rPr lang="en-US" smtClean="0"/>
              <a:t>8/12/25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5F8E2E-CAE4-B740-86B6-A7FBD3736581}" type="slidenum">
              <a:rPr lang="en-US" smtClean="0"/>
              <a:t>‹#›</a:t>
            </a:fld>
            <a:endParaRPr lang="en-US"/>
          </a:p>
        </p:txBody>
      </p:sp>
    </p:spTree>
    <p:extLst>
      <p:ext uri="{BB962C8B-B14F-4D97-AF65-F5344CB8AC3E}">
        <p14:creationId xmlns:p14="http://schemas.microsoft.com/office/powerpoint/2010/main" val="1162151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5F8E2E-CAE4-B740-86B6-A7FBD3736581}" type="slidenum">
              <a:rPr lang="en-US" smtClean="0"/>
              <a:t>30</a:t>
            </a:fld>
            <a:endParaRPr lang="en-US"/>
          </a:p>
        </p:txBody>
      </p:sp>
    </p:spTree>
    <p:extLst>
      <p:ext uri="{BB962C8B-B14F-4D97-AF65-F5344CB8AC3E}">
        <p14:creationId xmlns:p14="http://schemas.microsoft.com/office/powerpoint/2010/main" val="24266725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E85DB-4EE5-73A7-4F71-B6B0F17CC03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0FFEFB68-482B-B910-8A7B-48FB04C3F0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85659621-2910-B369-8191-31CA18887BD1}"/>
              </a:ext>
            </a:extLst>
          </p:cNvPr>
          <p:cNvSpPr>
            <a:spLocks noGrp="1"/>
          </p:cNvSpPr>
          <p:nvPr>
            <p:ph type="dt" sz="half" idx="10"/>
          </p:nvPr>
        </p:nvSpPr>
        <p:spPr/>
        <p:txBody>
          <a:bodyPr/>
          <a:lstStyle/>
          <a:p>
            <a:fld id="{2CC3C85A-4C6D-FB48-ACF6-E13DF41DDC2A}" type="datetimeFigureOut">
              <a:rPr lang="en-US" smtClean="0"/>
              <a:t>8/12/25</a:t>
            </a:fld>
            <a:endParaRPr lang="en-US"/>
          </a:p>
        </p:txBody>
      </p:sp>
      <p:sp>
        <p:nvSpPr>
          <p:cNvPr id="5" name="Footer Placeholder 4">
            <a:extLst>
              <a:ext uri="{FF2B5EF4-FFF2-40B4-BE49-F238E27FC236}">
                <a16:creationId xmlns:a16="http://schemas.microsoft.com/office/drawing/2014/main" id="{04BA4A4C-2E76-A5A0-BA96-5A04ED632A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0CC7EF-34F0-59EA-7747-418073159917}"/>
              </a:ext>
            </a:extLst>
          </p:cNvPr>
          <p:cNvSpPr>
            <a:spLocks noGrp="1"/>
          </p:cNvSpPr>
          <p:nvPr>
            <p:ph type="sldNum" sz="quarter" idx="12"/>
          </p:nvPr>
        </p:nvSpPr>
        <p:spPr/>
        <p:txBody>
          <a:bodyPr/>
          <a:lstStyle/>
          <a:p>
            <a:fld id="{D26FCD6D-7B2C-0F4F-9563-64A8BFFA0BC9}" type="slidenum">
              <a:rPr lang="en-US" smtClean="0"/>
              <a:t>‹#›</a:t>
            </a:fld>
            <a:endParaRPr lang="en-US"/>
          </a:p>
        </p:txBody>
      </p:sp>
    </p:spTree>
    <p:extLst>
      <p:ext uri="{BB962C8B-B14F-4D97-AF65-F5344CB8AC3E}">
        <p14:creationId xmlns:p14="http://schemas.microsoft.com/office/powerpoint/2010/main" val="2913418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59815-11CD-68C7-7D59-1874068C4C7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FF436C4-D314-CF60-D1BF-5687BFECBEA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2E5C62C-C69F-7AFA-6A4F-9053245BFAFC}"/>
              </a:ext>
            </a:extLst>
          </p:cNvPr>
          <p:cNvSpPr>
            <a:spLocks noGrp="1"/>
          </p:cNvSpPr>
          <p:nvPr>
            <p:ph type="dt" sz="half" idx="10"/>
          </p:nvPr>
        </p:nvSpPr>
        <p:spPr/>
        <p:txBody>
          <a:bodyPr/>
          <a:lstStyle/>
          <a:p>
            <a:fld id="{2CC3C85A-4C6D-FB48-ACF6-E13DF41DDC2A}" type="datetimeFigureOut">
              <a:rPr lang="en-US" smtClean="0"/>
              <a:t>8/12/25</a:t>
            </a:fld>
            <a:endParaRPr lang="en-US"/>
          </a:p>
        </p:txBody>
      </p:sp>
      <p:sp>
        <p:nvSpPr>
          <p:cNvPr id="5" name="Footer Placeholder 4">
            <a:extLst>
              <a:ext uri="{FF2B5EF4-FFF2-40B4-BE49-F238E27FC236}">
                <a16:creationId xmlns:a16="http://schemas.microsoft.com/office/drawing/2014/main" id="{A303EB87-D6A8-EA20-2CB9-FB20E14E42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C20BE5-97B2-F755-C9A5-5746BA655B6D}"/>
              </a:ext>
            </a:extLst>
          </p:cNvPr>
          <p:cNvSpPr>
            <a:spLocks noGrp="1"/>
          </p:cNvSpPr>
          <p:nvPr>
            <p:ph type="sldNum" sz="quarter" idx="12"/>
          </p:nvPr>
        </p:nvSpPr>
        <p:spPr/>
        <p:txBody>
          <a:bodyPr/>
          <a:lstStyle/>
          <a:p>
            <a:fld id="{D26FCD6D-7B2C-0F4F-9563-64A8BFFA0BC9}" type="slidenum">
              <a:rPr lang="en-US" smtClean="0"/>
              <a:t>‹#›</a:t>
            </a:fld>
            <a:endParaRPr lang="en-US"/>
          </a:p>
        </p:txBody>
      </p:sp>
    </p:spTree>
    <p:extLst>
      <p:ext uri="{BB962C8B-B14F-4D97-AF65-F5344CB8AC3E}">
        <p14:creationId xmlns:p14="http://schemas.microsoft.com/office/powerpoint/2010/main" val="742026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3D45B2-D8AE-6D22-8EB6-DF23C900ADF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3F38E75-3437-87B4-9FC9-95C823F8A2A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0A1528C-3A37-D2D9-2BBC-7AFFFD1A8402}"/>
              </a:ext>
            </a:extLst>
          </p:cNvPr>
          <p:cNvSpPr>
            <a:spLocks noGrp="1"/>
          </p:cNvSpPr>
          <p:nvPr>
            <p:ph type="dt" sz="half" idx="10"/>
          </p:nvPr>
        </p:nvSpPr>
        <p:spPr/>
        <p:txBody>
          <a:bodyPr/>
          <a:lstStyle/>
          <a:p>
            <a:fld id="{2CC3C85A-4C6D-FB48-ACF6-E13DF41DDC2A}" type="datetimeFigureOut">
              <a:rPr lang="en-US" smtClean="0"/>
              <a:t>8/12/25</a:t>
            </a:fld>
            <a:endParaRPr lang="en-US"/>
          </a:p>
        </p:txBody>
      </p:sp>
      <p:sp>
        <p:nvSpPr>
          <p:cNvPr id="5" name="Footer Placeholder 4">
            <a:extLst>
              <a:ext uri="{FF2B5EF4-FFF2-40B4-BE49-F238E27FC236}">
                <a16:creationId xmlns:a16="http://schemas.microsoft.com/office/drawing/2014/main" id="{BD9D44E8-03C0-00C9-A193-52CE57D16F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A7D7E3-0FB0-4068-E7CC-8D695358EFC7}"/>
              </a:ext>
            </a:extLst>
          </p:cNvPr>
          <p:cNvSpPr>
            <a:spLocks noGrp="1"/>
          </p:cNvSpPr>
          <p:nvPr>
            <p:ph type="sldNum" sz="quarter" idx="12"/>
          </p:nvPr>
        </p:nvSpPr>
        <p:spPr/>
        <p:txBody>
          <a:bodyPr/>
          <a:lstStyle/>
          <a:p>
            <a:fld id="{D26FCD6D-7B2C-0F4F-9563-64A8BFFA0BC9}" type="slidenum">
              <a:rPr lang="en-US" smtClean="0"/>
              <a:t>‹#›</a:t>
            </a:fld>
            <a:endParaRPr lang="en-US"/>
          </a:p>
        </p:txBody>
      </p:sp>
    </p:spTree>
    <p:extLst>
      <p:ext uri="{BB962C8B-B14F-4D97-AF65-F5344CB8AC3E}">
        <p14:creationId xmlns:p14="http://schemas.microsoft.com/office/powerpoint/2010/main" val="1074988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FC62B-25A5-3702-6717-52C0A55CE2D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92102FF-9B9D-BACB-1ED7-FAC2C5DC756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0A208B0-6A9F-4980-69F5-3E53F6C094C0}"/>
              </a:ext>
            </a:extLst>
          </p:cNvPr>
          <p:cNvSpPr>
            <a:spLocks noGrp="1"/>
          </p:cNvSpPr>
          <p:nvPr>
            <p:ph type="dt" sz="half" idx="10"/>
          </p:nvPr>
        </p:nvSpPr>
        <p:spPr/>
        <p:txBody>
          <a:bodyPr/>
          <a:lstStyle/>
          <a:p>
            <a:fld id="{2CC3C85A-4C6D-FB48-ACF6-E13DF41DDC2A}" type="datetimeFigureOut">
              <a:rPr lang="en-US" smtClean="0"/>
              <a:t>8/12/25</a:t>
            </a:fld>
            <a:endParaRPr lang="en-US"/>
          </a:p>
        </p:txBody>
      </p:sp>
      <p:sp>
        <p:nvSpPr>
          <p:cNvPr id="5" name="Footer Placeholder 4">
            <a:extLst>
              <a:ext uri="{FF2B5EF4-FFF2-40B4-BE49-F238E27FC236}">
                <a16:creationId xmlns:a16="http://schemas.microsoft.com/office/drawing/2014/main" id="{AFA66829-3EF3-6051-76AF-9960DDC297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F3DC80-2CE8-54E7-11D0-FF5323ADA267}"/>
              </a:ext>
            </a:extLst>
          </p:cNvPr>
          <p:cNvSpPr>
            <a:spLocks noGrp="1"/>
          </p:cNvSpPr>
          <p:nvPr>
            <p:ph type="sldNum" sz="quarter" idx="12"/>
          </p:nvPr>
        </p:nvSpPr>
        <p:spPr/>
        <p:txBody>
          <a:bodyPr/>
          <a:lstStyle/>
          <a:p>
            <a:fld id="{D26FCD6D-7B2C-0F4F-9563-64A8BFFA0BC9}" type="slidenum">
              <a:rPr lang="en-US" smtClean="0"/>
              <a:t>‹#›</a:t>
            </a:fld>
            <a:endParaRPr lang="en-US"/>
          </a:p>
        </p:txBody>
      </p:sp>
    </p:spTree>
    <p:extLst>
      <p:ext uri="{BB962C8B-B14F-4D97-AF65-F5344CB8AC3E}">
        <p14:creationId xmlns:p14="http://schemas.microsoft.com/office/powerpoint/2010/main" val="4016030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4B89A-5054-FD0C-492C-7CF83383D9D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B7EE1C7-727D-5C20-4454-C1B28FF7A5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4212B8C-9DFE-C516-DBD5-6BC77904E71A}"/>
              </a:ext>
            </a:extLst>
          </p:cNvPr>
          <p:cNvSpPr>
            <a:spLocks noGrp="1"/>
          </p:cNvSpPr>
          <p:nvPr>
            <p:ph type="dt" sz="half" idx="10"/>
          </p:nvPr>
        </p:nvSpPr>
        <p:spPr/>
        <p:txBody>
          <a:bodyPr/>
          <a:lstStyle/>
          <a:p>
            <a:fld id="{2CC3C85A-4C6D-FB48-ACF6-E13DF41DDC2A}" type="datetimeFigureOut">
              <a:rPr lang="en-US" smtClean="0"/>
              <a:t>8/12/25</a:t>
            </a:fld>
            <a:endParaRPr lang="en-US"/>
          </a:p>
        </p:txBody>
      </p:sp>
      <p:sp>
        <p:nvSpPr>
          <p:cNvPr id="5" name="Footer Placeholder 4">
            <a:extLst>
              <a:ext uri="{FF2B5EF4-FFF2-40B4-BE49-F238E27FC236}">
                <a16:creationId xmlns:a16="http://schemas.microsoft.com/office/drawing/2014/main" id="{D1CABC62-F2FF-871A-4B43-01C11F8A4C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0D16C5-863A-37C2-F580-D2827871948D}"/>
              </a:ext>
            </a:extLst>
          </p:cNvPr>
          <p:cNvSpPr>
            <a:spLocks noGrp="1"/>
          </p:cNvSpPr>
          <p:nvPr>
            <p:ph type="sldNum" sz="quarter" idx="12"/>
          </p:nvPr>
        </p:nvSpPr>
        <p:spPr/>
        <p:txBody>
          <a:bodyPr/>
          <a:lstStyle/>
          <a:p>
            <a:fld id="{D26FCD6D-7B2C-0F4F-9563-64A8BFFA0BC9}" type="slidenum">
              <a:rPr lang="en-US" smtClean="0"/>
              <a:t>‹#›</a:t>
            </a:fld>
            <a:endParaRPr lang="en-US"/>
          </a:p>
        </p:txBody>
      </p:sp>
    </p:spTree>
    <p:extLst>
      <p:ext uri="{BB962C8B-B14F-4D97-AF65-F5344CB8AC3E}">
        <p14:creationId xmlns:p14="http://schemas.microsoft.com/office/powerpoint/2010/main" val="1736732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A9C9D-3319-2AFD-D803-7C30D7C32D3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47BE624-6281-B772-9D6D-D431E8F8007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15E1C62E-F299-3CF2-440C-1D2D3960194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612960DF-7DD6-7C37-45F0-F675722F0101}"/>
              </a:ext>
            </a:extLst>
          </p:cNvPr>
          <p:cNvSpPr>
            <a:spLocks noGrp="1"/>
          </p:cNvSpPr>
          <p:nvPr>
            <p:ph type="dt" sz="half" idx="10"/>
          </p:nvPr>
        </p:nvSpPr>
        <p:spPr/>
        <p:txBody>
          <a:bodyPr/>
          <a:lstStyle/>
          <a:p>
            <a:fld id="{2CC3C85A-4C6D-FB48-ACF6-E13DF41DDC2A}" type="datetimeFigureOut">
              <a:rPr lang="en-US" smtClean="0"/>
              <a:t>8/12/25</a:t>
            </a:fld>
            <a:endParaRPr lang="en-US"/>
          </a:p>
        </p:txBody>
      </p:sp>
      <p:sp>
        <p:nvSpPr>
          <p:cNvPr id="6" name="Footer Placeholder 5">
            <a:extLst>
              <a:ext uri="{FF2B5EF4-FFF2-40B4-BE49-F238E27FC236}">
                <a16:creationId xmlns:a16="http://schemas.microsoft.com/office/drawing/2014/main" id="{6274A2C4-3F77-4ADD-5831-583F85E2B1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1321FD-9032-6878-19C4-FB88104607BA}"/>
              </a:ext>
            </a:extLst>
          </p:cNvPr>
          <p:cNvSpPr>
            <a:spLocks noGrp="1"/>
          </p:cNvSpPr>
          <p:nvPr>
            <p:ph type="sldNum" sz="quarter" idx="12"/>
          </p:nvPr>
        </p:nvSpPr>
        <p:spPr/>
        <p:txBody>
          <a:bodyPr/>
          <a:lstStyle/>
          <a:p>
            <a:fld id="{D26FCD6D-7B2C-0F4F-9563-64A8BFFA0BC9}" type="slidenum">
              <a:rPr lang="en-US" smtClean="0"/>
              <a:t>‹#›</a:t>
            </a:fld>
            <a:endParaRPr lang="en-US"/>
          </a:p>
        </p:txBody>
      </p:sp>
    </p:spTree>
    <p:extLst>
      <p:ext uri="{BB962C8B-B14F-4D97-AF65-F5344CB8AC3E}">
        <p14:creationId xmlns:p14="http://schemas.microsoft.com/office/powerpoint/2010/main" val="1604116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F712E-744A-F5B0-D08C-92D436BD3D96}"/>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5753CDC-0166-1DA3-7AF7-0EAE7BEA27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6EFE034-2D61-0870-2604-448685D0D10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DB42CF1-DB3C-500A-C522-360E8B664C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386578D-88C8-34AB-26D0-64F017C62F1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82E25902-6482-1354-4752-737525727FCA}"/>
              </a:ext>
            </a:extLst>
          </p:cNvPr>
          <p:cNvSpPr>
            <a:spLocks noGrp="1"/>
          </p:cNvSpPr>
          <p:nvPr>
            <p:ph type="dt" sz="half" idx="10"/>
          </p:nvPr>
        </p:nvSpPr>
        <p:spPr/>
        <p:txBody>
          <a:bodyPr/>
          <a:lstStyle/>
          <a:p>
            <a:fld id="{2CC3C85A-4C6D-FB48-ACF6-E13DF41DDC2A}" type="datetimeFigureOut">
              <a:rPr lang="en-US" smtClean="0"/>
              <a:t>8/12/25</a:t>
            </a:fld>
            <a:endParaRPr lang="en-US"/>
          </a:p>
        </p:txBody>
      </p:sp>
      <p:sp>
        <p:nvSpPr>
          <p:cNvPr id="8" name="Footer Placeholder 7">
            <a:extLst>
              <a:ext uri="{FF2B5EF4-FFF2-40B4-BE49-F238E27FC236}">
                <a16:creationId xmlns:a16="http://schemas.microsoft.com/office/drawing/2014/main" id="{BBD6F7AF-20AA-BACF-867E-6B47E93C563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901BA68-A01E-5BE5-A767-95B7B7B5C326}"/>
              </a:ext>
            </a:extLst>
          </p:cNvPr>
          <p:cNvSpPr>
            <a:spLocks noGrp="1"/>
          </p:cNvSpPr>
          <p:nvPr>
            <p:ph type="sldNum" sz="quarter" idx="12"/>
          </p:nvPr>
        </p:nvSpPr>
        <p:spPr/>
        <p:txBody>
          <a:bodyPr/>
          <a:lstStyle/>
          <a:p>
            <a:fld id="{D26FCD6D-7B2C-0F4F-9563-64A8BFFA0BC9}" type="slidenum">
              <a:rPr lang="en-US" smtClean="0"/>
              <a:t>‹#›</a:t>
            </a:fld>
            <a:endParaRPr lang="en-US"/>
          </a:p>
        </p:txBody>
      </p:sp>
    </p:spTree>
    <p:extLst>
      <p:ext uri="{BB962C8B-B14F-4D97-AF65-F5344CB8AC3E}">
        <p14:creationId xmlns:p14="http://schemas.microsoft.com/office/powerpoint/2010/main" val="2373406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69417-F1F1-649F-03DB-631615E5123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850CF9A4-3E57-AD52-9467-EC0622F38AD9}"/>
              </a:ext>
            </a:extLst>
          </p:cNvPr>
          <p:cNvSpPr>
            <a:spLocks noGrp="1"/>
          </p:cNvSpPr>
          <p:nvPr>
            <p:ph type="dt" sz="half" idx="10"/>
          </p:nvPr>
        </p:nvSpPr>
        <p:spPr/>
        <p:txBody>
          <a:bodyPr/>
          <a:lstStyle/>
          <a:p>
            <a:fld id="{2CC3C85A-4C6D-FB48-ACF6-E13DF41DDC2A}" type="datetimeFigureOut">
              <a:rPr lang="en-US" smtClean="0"/>
              <a:t>8/12/25</a:t>
            </a:fld>
            <a:endParaRPr lang="en-US"/>
          </a:p>
        </p:txBody>
      </p:sp>
      <p:sp>
        <p:nvSpPr>
          <p:cNvPr id="4" name="Footer Placeholder 3">
            <a:extLst>
              <a:ext uri="{FF2B5EF4-FFF2-40B4-BE49-F238E27FC236}">
                <a16:creationId xmlns:a16="http://schemas.microsoft.com/office/drawing/2014/main" id="{853EAADC-A418-8152-1703-1343C2F321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E738BF-4AFD-5D71-7842-48854E9CE4FB}"/>
              </a:ext>
            </a:extLst>
          </p:cNvPr>
          <p:cNvSpPr>
            <a:spLocks noGrp="1"/>
          </p:cNvSpPr>
          <p:nvPr>
            <p:ph type="sldNum" sz="quarter" idx="12"/>
          </p:nvPr>
        </p:nvSpPr>
        <p:spPr/>
        <p:txBody>
          <a:bodyPr/>
          <a:lstStyle/>
          <a:p>
            <a:fld id="{D26FCD6D-7B2C-0F4F-9563-64A8BFFA0BC9}" type="slidenum">
              <a:rPr lang="en-US" smtClean="0"/>
              <a:t>‹#›</a:t>
            </a:fld>
            <a:endParaRPr lang="en-US"/>
          </a:p>
        </p:txBody>
      </p:sp>
    </p:spTree>
    <p:extLst>
      <p:ext uri="{BB962C8B-B14F-4D97-AF65-F5344CB8AC3E}">
        <p14:creationId xmlns:p14="http://schemas.microsoft.com/office/powerpoint/2010/main" val="1273593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17E748-179C-AB19-4083-3DED4934764A}"/>
              </a:ext>
            </a:extLst>
          </p:cNvPr>
          <p:cNvSpPr>
            <a:spLocks noGrp="1"/>
          </p:cNvSpPr>
          <p:nvPr>
            <p:ph type="dt" sz="half" idx="10"/>
          </p:nvPr>
        </p:nvSpPr>
        <p:spPr/>
        <p:txBody>
          <a:bodyPr/>
          <a:lstStyle/>
          <a:p>
            <a:fld id="{2CC3C85A-4C6D-FB48-ACF6-E13DF41DDC2A}" type="datetimeFigureOut">
              <a:rPr lang="en-US" smtClean="0"/>
              <a:t>8/12/25</a:t>
            </a:fld>
            <a:endParaRPr lang="en-US"/>
          </a:p>
        </p:txBody>
      </p:sp>
      <p:sp>
        <p:nvSpPr>
          <p:cNvPr id="3" name="Footer Placeholder 2">
            <a:extLst>
              <a:ext uri="{FF2B5EF4-FFF2-40B4-BE49-F238E27FC236}">
                <a16:creationId xmlns:a16="http://schemas.microsoft.com/office/drawing/2014/main" id="{03FF6B6C-F332-2493-CE6B-CCB4DF5554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E0A19E-B6FD-23DF-4D15-053AAD74514B}"/>
              </a:ext>
            </a:extLst>
          </p:cNvPr>
          <p:cNvSpPr>
            <a:spLocks noGrp="1"/>
          </p:cNvSpPr>
          <p:nvPr>
            <p:ph type="sldNum" sz="quarter" idx="12"/>
          </p:nvPr>
        </p:nvSpPr>
        <p:spPr/>
        <p:txBody>
          <a:bodyPr/>
          <a:lstStyle/>
          <a:p>
            <a:fld id="{D26FCD6D-7B2C-0F4F-9563-64A8BFFA0BC9}" type="slidenum">
              <a:rPr lang="en-US" smtClean="0"/>
              <a:t>‹#›</a:t>
            </a:fld>
            <a:endParaRPr lang="en-US"/>
          </a:p>
        </p:txBody>
      </p:sp>
    </p:spTree>
    <p:extLst>
      <p:ext uri="{BB962C8B-B14F-4D97-AF65-F5344CB8AC3E}">
        <p14:creationId xmlns:p14="http://schemas.microsoft.com/office/powerpoint/2010/main" val="3575152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B7D11-FD64-55ED-C47C-6E09FF1ED60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3CE489F9-C448-2D0D-79AF-37E737DC04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552C76A-BEFC-1B0F-B56A-0FF487523E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E8B7B3D-D67D-21DB-BE1A-221D77379F04}"/>
              </a:ext>
            </a:extLst>
          </p:cNvPr>
          <p:cNvSpPr>
            <a:spLocks noGrp="1"/>
          </p:cNvSpPr>
          <p:nvPr>
            <p:ph type="dt" sz="half" idx="10"/>
          </p:nvPr>
        </p:nvSpPr>
        <p:spPr/>
        <p:txBody>
          <a:bodyPr/>
          <a:lstStyle/>
          <a:p>
            <a:fld id="{2CC3C85A-4C6D-FB48-ACF6-E13DF41DDC2A}" type="datetimeFigureOut">
              <a:rPr lang="en-US" smtClean="0"/>
              <a:t>8/12/25</a:t>
            </a:fld>
            <a:endParaRPr lang="en-US"/>
          </a:p>
        </p:txBody>
      </p:sp>
      <p:sp>
        <p:nvSpPr>
          <p:cNvPr id="6" name="Footer Placeholder 5">
            <a:extLst>
              <a:ext uri="{FF2B5EF4-FFF2-40B4-BE49-F238E27FC236}">
                <a16:creationId xmlns:a16="http://schemas.microsoft.com/office/drawing/2014/main" id="{6821304A-1BF2-3FF6-02F4-D63FAB6861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F8C0B7-26A7-E2CE-DAD7-E17CC9E26FDA}"/>
              </a:ext>
            </a:extLst>
          </p:cNvPr>
          <p:cNvSpPr>
            <a:spLocks noGrp="1"/>
          </p:cNvSpPr>
          <p:nvPr>
            <p:ph type="sldNum" sz="quarter" idx="12"/>
          </p:nvPr>
        </p:nvSpPr>
        <p:spPr/>
        <p:txBody>
          <a:bodyPr/>
          <a:lstStyle/>
          <a:p>
            <a:fld id="{D26FCD6D-7B2C-0F4F-9563-64A8BFFA0BC9}" type="slidenum">
              <a:rPr lang="en-US" smtClean="0"/>
              <a:t>‹#›</a:t>
            </a:fld>
            <a:endParaRPr lang="en-US"/>
          </a:p>
        </p:txBody>
      </p:sp>
    </p:spTree>
    <p:extLst>
      <p:ext uri="{BB962C8B-B14F-4D97-AF65-F5344CB8AC3E}">
        <p14:creationId xmlns:p14="http://schemas.microsoft.com/office/powerpoint/2010/main" val="1635341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B9840-3771-8724-98E6-379AD765CCF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B559A41-5A40-A69B-E4FD-7774D69F62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974FA01-34D4-3831-33FB-2DB1D4B906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5597720-2AAB-06A0-7453-1CD97A23A400}"/>
              </a:ext>
            </a:extLst>
          </p:cNvPr>
          <p:cNvSpPr>
            <a:spLocks noGrp="1"/>
          </p:cNvSpPr>
          <p:nvPr>
            <p:ph type="dt" sz="half" idx="10"/>
          </p:nvPr>
        </p:nvSpPr>
        <p:spPr/>
        <p:txBody>
          <a:bodyPr/>
          <a:lstStyle/>
          <a:p>
            <a:fld id="{2CC3C85A-4C6D-FB48-ACF6-E13DF41DDC2A}" type="datetimeFigureOut">
              <a:rPr lang="en-US" smtClean="0"/>
              <a:t>8/12/25</a:t>
            </a:fld>
            <a:endParaRPr lang="en-US"/>
          </a:p>
        </p:txBody>
      </p:sp>
      <p:sp>
        <p:nvSpPr>
          <p:cNvPr id="6" name="Footer Placeholder 5">
            <a:extLst>
              <a:ext uri="{FF2B5EF4-FFF2-40B4-BE49-F238E27FC236}">
                <a16:creationId xmlns:a16="http://schemas.microsoft.com/office/drawing/2014/main" id="{384F0BC5-734E-2200-7ACB-8D6EAB0F99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35FB2F-AD06-C39A-21B1-F9E646E40306}"/>
              </a:ext>
            </a:extLst>
          </p:cNvPr>
          <p:cNvSpPr>
            <a:spLocks noGrp="1"/>
          </p:cNvSpPr>
          <p:nvPr>
            <p:ph type="sldNum" sz="quarter" idx="12"/>
          </p:nvPr>
        </p:nvSpPr>
        <p:spPr/>
        <p:txBody>
          <a:bodyPr/>
          <a:lstStyle/>
          <a:p>
            <a:fld id="{D26FCD6D-7B2C-0F4F-9563-64A8BFFA0BC9}" type="slidenum">
              <a:rPr lang="en-US" smtClean="0"/>
              <a:t>‹#›</a:t>
            </a:fld>
            <a:endParaRPr lang="en-US"/>
          </a:p>
        </p:txBody>
      </p:sp>
    </p:spTree>
    <p:extLst>
      <p:ext uri="{BB962C8B-B14F-4D97-AF65-F5344CB8AC3E}">
        <p14:creationId xmlns:p14="http://schemas.microsoft.com/office/powerpoint/2010/main" val="14969070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8986F1-E279-50C0-953E-7A9EA39D27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6A54959-DE28-74A5-84FD-535565FE59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AC1D215-BA51-F505-61A1-AAE146D7EF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C3C85A-4C6D-FB48-ACF6-E13DF41DDC2A}" type="datetimeFigureOut">
              <a:rPr lang="en-US" smtClean="0"/>
              <a:t>8/12/25</a:t>
            </a:fld>
            <a:endParaRPr lang="en-US"/>
          </a:p>
        </p:txBody>
      </p:sp>
      <p:sp>
        <p:nvSpPr>
          <p:cNvPr id="5" name="Footer Placeholder 4">
            <a:extLst>
              <a:ext uri="{FF2B5EF4-FFF2-40B4-BE49-F238E27FC236}">
                <a16:creationId xmlns:a16="http://schemas.microsoft.com/office/drawing/2014/main" id="{15D52DFD-B958-2E60-9CD2-674BF13325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586940A-7AA6-1520-6DC4-402BEC9111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6FCD6D-7B2C-0F4F-9563-64A8BFFA0BC9}" type="slidenum">
              <a:rPr lang="en-US" smtClean="0"/>
              <a:t>‹#›</a:t>
            </a:fld>
            <a:endParaRPr lang="en-US"/>
          </a:p>
        </p:txBody>
      </p:sp>
    </p:spTree>
    <p:extLst>
      <p:ext uri="{BB962C8B-B14F-4D97-AF65-F5344CB8AC3E}">
        <p14:creationId xmlns:p14="http://schemas.microsoft.com/office/powerpoint/2010/main" val="399896285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descr="flat customer support illustration">
            <a:extLst>
              <a:ext uri="{FF2B5EF4-FFF2-40B4-BE49-F238E27FC236}">
                <a16:creationId xmlns:a16="http://schemas.microsoft.com/office/drawing/2014/main" id="{6E50B9B2-FC8C-7378-D788-B34513A1A4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96" y="1032045"/>
            <a:ext cx="7051729" cy="705172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99904DF-EC9B-2011-EB13-43D187FCD9D3}"/>
              </a:ext>
            </a:extLst>
          </p:cNvPr>
          <p:cNvSpPr txBox="1"/>
          <p:nvPr/>
        </p:nvSpPr>
        <p:spPr>
          <a:xfrm>
            <a:off x="5511545" y="1943153"/>
            <a:ext cx="5052448" cy="646331"/>
          </a:xfrm>
          <a:prstGeom prst="rect">
            <a:avLst/>
          </a:prstGeom>
          <a:noFill/>
        </p:spPr>
        <p:txBody>
          <a:bodyPr wrap="square" rtlCol="0">
            <a:spAutoFit/>
          </a:bodyPr>
          <a:lstStyle/>
          <a:p>
            <a:r>
              <a:rPr lang="en-US" sz="3600" b="1" dirty="0">
                <a:latin typeface="Avenir Book" panose="02000503020000020003" pitchFamily="2" charset="0"/>
                <a:cs typeface="APPLE CHANCERY" panose="03020702040506060504" pitchFamily="66" charset="-79"/>
              </a:rPr>
              <a:t>IT TICKET ANALYSIS</a:t>
            </a:r>
          </a:p>
        </p:txBody>
      </p:sp>
      <p:sp>
        <p:nvSpPr>
          <p:cNvPr id="10" name="TextBox 9">
            <a:extLst>
              <a:ext uri="{FF2B5EF4-FFF2-40B4-BE49-F238E27FC236}">
                <a16:creationId xmlns:a16="http://schemas.microsoft.com/office/drawing/2014/main" id="{3F8957B5-BBE6-15E4-F87E-E70682E2216D}"/>
              </a:ext>
            </a:extLst>
          </p:cNvPr>
          <p:cNvSpPr txBox="1"/>
          <p:nvPr/>
        </p:nvSpPr>
        <p:spPr>
          <a:xfrm>
            <a:off x="9339627" y="4034689"/>
            <a:ext cx="2448731" cy="523220"/>
          </a:xfrm>
          <a:prstGeom prst="rect">
            <a:avLst/>
          </a:prstGeom>
          <a:noFill/>
        </p:spPr>
        <p:txBody>
          <a:bodyPr wrap="square" rtlCol="0">
            <a:spAutoFit/>
          </a:bodyPr>
          <a:lstStyle/>
          <a:p>
            <a:r>
              <a:rPr lang="en-US" sz="2800" dirty="0"/>
              <a:t>FEBIN GEORGE</a:t>
            </a:r>
          </a:p>
        </p:txBody>
      </p:sp>
    </p:spTree>
    <p:extLst>
      <p:ext uri="{BB962C8B-B14F-4D97-AF65-F5344CB8AC3E}">
        <p14:creationId xmlns:p14="http://schemas.microsoft.com/office/powerpoint/2010/main" val="41787495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2D7C5D-03C7-BF72-BEC0-5A810F47DCE4}"/>
              </a:ext>
            </a:extLst>
          </p:cNvPr>
          <p:cNvPicPr>
            <a:picLocks noChangeAspect="1"/>
          </p:cNvPicPr>
          <p:nvPr/>
        </p:nvPicPr>
        <p:blipFill>
          <a:blip r:embed="rId2"/>
          <a:stretch>
            <a:fillRect/>
          </a:stretch>
        </p:blipFill>
        <p:spPr>
          <a:xfrm>
            <a:off x="810313" y="876362"/>
            <a:ext cx="10571374" cy="3949191"/>
          </a:xfrm>
          <a:prstGeom prst="rect">
            <a:avLst/>
          </a:prstGeom>
        </p:spPr>
      </p:pic>
      <p:sp>
        <p:nvSpPr>
          <p:cNvPr id="6" name="TextBox 5">
            <a:extLst>
              <a:ext uri="{FF2B5EF4-FFF2-40B4-BE49-F238E27FC236}">
                <a16:creationId xmlns:a16="http://schemas.microsoft.com/office/drawing/2014/main" id="{25E26CB0-EDA9-6045-7533-1525519AB44D}"/>
              </a:ext>
            </a:extLst>
          </p:cNvPr>
          <p:cNvSpPr txBox="1"/>
          <p:nvPr/>
        </p:nvSpPr>
        <p:spPr>
          <a:xfrm>
            <a:off x="810313" y="5090868"/>
            <a:ext cx="10571374" cy="1477328"/>
          </a:xfrm>
          <a:prstGeom prst="rect">
            <a:avLst/>
          </a:prstGeom>
          <a:noFill/>
        </p:spPr>
        <p:txBody>
          <a:bodyPr wrap="square">
            <a:spAutoFit/>
          </a:bodyPr>
          <a:lstStyle/>
          <a:p>
            <a:pPr marL="285750" indent="-285750">
              <a:buFont typeface="Arial" panose="020B0604020202020204" pitchFamily="34" charset="0"/>
              <a:buChar char="•"/>
            </a:pPr>
            <a:r>
              <a:rPr lang="en-US" dirty="0"/>
              <a:t>Ticket volume has shown consistent and significant growth from 2016 to 2020, more than doubling. 2020 saw the most dramatic acceleration, with monthly tickets exceeding 2,000 and reaching 2,609 in December.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Seasonal fluctuations exist with higher activity in Q1, mid-year, and year-end, but the overall trend is escalating demand. </a:t>
            </a:r>
          </a:p>
        </p:txBody>
      </p:sp>
      <p:sp>
        <p:nvSpPr>
          <p:cNvPr id="7" name="TextBox 6">
            <a:extLst>
              <a:ext uri="{FF2B5EF4-FFF2-40B4-BE49-F238E27FC236}">
                <a16:creationId xmlns:a16="http://schemas.microsoft.com/office/drawing/2014/main" id="{D00F16B0-1C77-C7EF-E614-0CA99C5ABC6A}"/>
              </a:ext>
            </a:extLst>
          </p:cNvPr>
          <p:cNvSpPr txBox="1"/>
          <p:nvPr/>
        </p:nvSpPr>
        <p:spPr>
          <a:xfrm>
            <a:off x="4014074" y="26273"/>
            <a:ext cx="3997481" cy="584775"/>
          </a:xfrm>
          <a:prstGeom prst="rect">
            <a:avLst/>
          </a:prstGeom>
          <a:noFill/>
        </p:spPr>
        <p:txBody>
          <a:bodyPr wrap="square" rtlCol="0">
            <a:spAutoFit/>
          </a:bodyPr>
          <a:lstStyle/>
          <a:p>
            <a:pPr algn="ctr"/>
            <a:r>
              <a:rPr lang="en-US" sz="3200" b="1" dirty="0">
                <a:latin typeface="Aptos Narrow" panose="020B0004020202020204" pitchFamily="34" charset="0"/>
                <a:cs typeface="APPLE CHANCERY" panose="03020702040506060504" pitchFamily="66" charset="-79"/>
              </a:rPr>
              <a:t>Insights</a:t>
            </a:r>
          </a:p>
        </p:txBody>
      </p:sp>
    </p:spTree>
    <p:extLst>
      <p:ext uri="{BB962C8B-B14F-4D97-AF65-F5344CB8AC3E}">
        <p14:creationId xmlns:p14="http://schemas.microsoft.com/office/powerpoint/2010/main" val="1570067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97197D3-A131-0C99-4865-7BCB8CADFDA3}"/>
              </a:ext>
            </a:extLst>
          </p:cNvPr>
          <p:cNvSpPr txBox="1"/>
          <p:nvPr/>
        </p:nvSpPr>
        <p:spPr>
          <a:xfrm>
            <a:off x="5733415" y="2364343"/>
            <a:ext cx="6580788" cy="2862322"/>
          </a:xfrm>
          <a:prstGeom prst="rect">
            <a:avLst/>
          </a:prstGeom>
          <a:noFill/>
        </p:spPr>
        <p:txBody>
          <a:bodyPr wrap="square" rtlCol="0">
            <a:spAutoFit/>
          </a:bodyPr>
          <a:lstStyle/>
          <a:p>
            <a:pPr marL="285750" indent="-285750">
              <a:buFont typeface="Arial" panose="020B0604020202020204" pitchFamily="34" charset="0"/>
              <a:buChar char="•"/>
            </a:pPr>
            <a:r>
              <a:rPr lang="en-IN" dirty="0"/>
              <a:t>Hardware issues take the longest to resolve 7.63 days.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System issues average 6.62 days.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Software requests average 5.24 days.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Login Access requests are resolved very quickly (0.31 days).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Hardware resolution is a systemic issue affecting all agent age groups.</a:t>
            </a:r>
          </a:p>
        </p:txBody>
      </p:sp>
      <p:pic>
        <p:nvPicPr>
          <p:cNvPr id="3" name="Picture 2">
            <a:extLst>
              <a:ext uri="{FF2B5EF4-FFF2-40B4-BE49-F238E27FC236}">
                <a16:creationId xmlns:a16="http://schemas.microsoft.com/office/drawing/2014/main" id="{B72FB2AD-754C-A0F3-E65E-C6E78D97DD75}"/>
              </a:ext>
            </a:extLst>
          </p:cNvPr>
          <p:cNvPicPr>
            <a:picLocks noChangeAspect="1"/>
          </p:cNvPicPr>
          <p:nvPr/>
        </p:nvPicPr>
        <p:blipFill>
          <a:blip r:embed="rId2"/>
          <a:stretch>
            <a:fillRect/>
          </a:stretch>
        </p:blipFill>
        <p:spPr>
          <a:xfrm>
            <a:off x="395030" y="1593850"/>
            <a:ext cx="4991100" cy="3670300"/>
          </a:xfrm>
          <a:prstGeom prst="rect">
            <a:avLst/>
          </a:prstGeom>
        </p:spPr>
      </p:pic>
      <p:sp>
        <p:nvSpPr>
          <p:cNvPr id="6" name="TextBox 5">
            <a:extLst>
              <a:ext uri="{FF2B5EF4-FFF2-40B4-BE49-F238E27FC236}">
                <a16:creationId xmlns:a16="http://schemas.microsoft.com/office/drawing/2014/main" id="{8BC78944-26E3-8AA8-14FA-EE803174B6C5}"/>
              </a:ext>
            </a:extLst>
          </p:cNvPr>
          <p:cNvSpPr txBox="1"/>
          <p:nvPr/>
        </p:nvSpPr>
        <p:spPr>
          <a:xfrm>
            <a:off x="4014074" y="26273"/>
            <a:ext cx="3997481" cy="584775"/>
          </a:xfrm>
          <a:prstGeom prst="rect">
            <a:avLst/>
          </a:prstGeom>
          <a:noFill/>
        </p:spPr>
        <p:txBody>
          <a:bodyPr wrap="square" rtlCol="0">
            <a:spAutoFit/>
          </a:bodyPr>
          <a:lstStyle/>
          <a:p>
            <a:pPr algn="ctr"/>
            <a:r>
              <a:rPr lang="en-US" sz="3200" b="1" dirty="0">
                <a:latin typeface="Aptos Narrow" panose="020B0004020202020204" pitchFamily="34" charset="0"/>
                <a:cs typeface="APPLE CHANCERY" panose="03020702040506060504" pitchFamily="66" charset="-79"/>
              </a:rPr>
              <a:t>Insights</a:t>
            </a:r>
          </a:p>
        </p:txBody>
      </p:sp>
    </p:spTree>
    <p:extLst>
      <p:ext uri="{BB962C8B-B14F-4D97-AF65-F5344CB8AC3E}">
        <p14:creationId xmlns:p14="http://schemas.microsoft.com/office/powerpoint/2010/main" val="2725685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1E3666-0553-2DB8-D788-FCA6BEE84A1F}"/>
              </a:ext>
            </a:extLst>
          </p:cNvPr>
          <p:cNvPicPr>
            <a:picLocks noChangeAspect="1"/>
          </p:cNvPicPr>
          <p:nvPr/>
        </p:nvPicPr>
        <p:blipFill>
          <a:blip r:embed="rId2"/>
          <a:stretch>
            <a:fillRect/>
          </a:stretch>
        </p:blipFill>
        <p:spPr>
          <a:xfrm>
            <a:off x="2480672" y="788134"/>
            <a:ext cx="6993588" cy="3916998"/>
          </a:xfrm>
          <a:prstGeom prst="rect">
            <a:avLst/>
          </a:prstGeom>
        </p:spPr>
      </p:pic>
      <p:sp>
        <p:nvSpPr>
          <p:cNvPr id="6" name="TextBox 5">
            <a:extLst>
              <a:ext uri="{FF2B5EF4-FFF2-40B4-BE49-F238E27FC236}">
                <a16:creationId xmlns:a16="http://schemas.microsoft.com/office/drawing/2014/main" id="{E90DBA22-3B63-BB8D-662A-2FFE8E8A6F3C}"/>
              </a:ext>
            </a:extLst>
          </p:cNvPr>
          <p:cNvSpPr txBox="1"/>
          <p:nvPr/>
        </p:nvSpPr>
        <p:spPr>
          <a:xfrm>
            <a:off x="880533" y="4830327"/>
            <a:ext cx="10193867" cy="1949508"/>
          </a:xfrm>
          <a:prstGeom prst="rect">
            <a:avLst/>
          </a:prstGeom>
          <a:noFill/>
        </p:spPr>
        <p:txBody>
          <a:bodyPr wrap="square">
            <a:spAutoFit/>
          </a:bodyPr>
          <a:lstStyle/>
          <a:p>
            <a:pPr marL="742950" lvl="1" indent="-285750">
              <a:lnSpc>
                <a:spcPct val="115000"/>
              </a:lnSpc>
              <a:buFont typeface="Arial" panose="020B0604020202020204" pitchFamily="34" charset="0"/>
              <a:buChar char="•"/>
            </a:pPr>
            <a:r>
              <a:rPr lang="en-GB" sz="1800" dirty="0">
                <a:effectLst/>
                <a:ea typeface="Arial" panose="020B0604020202020204" pitchFamily="34" charset="0"/>
                <a:cs typeface="Times New Roman" panose="02020603050405020304" pitchFamily="18" charset="0"/>
              </a:rPr>
              <a:t>Hardware tickets have the longest resolution times for all agent age groups. This strongly indicates that the slowness is due to external factors or systemic process issues, not the specific agent's age or individual efficiency.</a:t>
            </a:r>
          </a:p>
          <a:p>
            <a:pPr marL="742950" lvl="1" indent="-285750">
              <a:lnSpc>
                <a:spcPct val="115000"/>
              </a:lnSpc>
              <a:buFont typeface="Arial" panose="020B0604020202020204" pitchFamily="34" charset="0"/>
              <a:buChar char="•"/>
            </a:pPr>
            <a:endParaRPr lang="en-GB" sz="1600" dirty="0">
              <a:effectLst/>
              <a:ea typeface="Arial" panose="020B0604020202020204" pitchFamily="34" charset="0"/>
              <a:cs typeface="Times New Roman" panose="02020603050405020304" pitchFamily="18" charset="0"/>
            </a:endParaRPr>
          </a:p>
          <a:p>
            <a:pPr marL="742950" lvl="1" indent="-285750">
              <a:lnSpc>
                <a:spcPct val="115000"/>
              </a:lnSpc>
              <a:buFont typeface="Arial" panose="020B0604020202020204" pitchFamily="34" charset="0"/>
              <a:buChar char="•"/>
            </a:pPr>
            <a:r>
              <a:rPr lang="en-GB" sz="1800" dirty="0">
                <a:effectLst/>
                <a:ea typeface="Arial" panose="020B0604020202020204" pitchFamily="34" charset="0"/>
                <a:cs typeface="Times New Roman" panose="02020603050405020304" pitchFamily="18" charset="0"/>
              </a:rPr>
              <a:t>Login Access tickets are resolved quickly by all agent age groups, showcasing general IT efficiency in this area.</a:t>
            </a:r>
            <a:endParaRPr lang="en-GB" sz="1600" dirty="0">
              <a:effectLst/>
              <a:ea typeface="Arial" panose="020B060402020202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4056EB25-F327-169C-5E12-D672B4666921}"/>
              </a:ext>
            </a:extLst>
          </p:cNvPr>
          <p:cNvSpPr txBox="1"/>
          <p:nvPr/>
        </p:nvSpPr>
        <p:spPr>
          <a:xfrm>
            <a:off x="4014074" y="26273"/>
            <a:ext cx="3997481" cy="584775"/>
          </a:xfrm>
          <a:prstGeom prst="rect">
            <a:avLst/>
          </a:prstGeom>
          <a:noFill/>
        </p:spPr>
        <p:txBody>
          <a:bodyPr wrap="square" rtlCol="0">
            <a:spAutoFit/>
          </a:bodyPr>
          <a:lstStyle/>
          <a:p>
            <a:pPr algn="ctr"/>
            <a:r>
              <a:rPr lang="en-US" sz="3200" b="1" dirty="0">
                <a:latin typeface="Aptos Narrow" panose="020B0004020202020204" pitchFamily="34" charset="0"/>
                <a:cs typeface="APPLE CHANCERY" panose="03020702040506060504" pitchFamily="66" charset="-79"/>
              </a:rPr>
              <a:t>Insights</a:t>
            </a:r>
          </a:p>
        </p:txBody>
      </p:sp>
    </p:spTree>
    <p:extLst>
      <p:ext uri="{BB962C8B-B14F-4D97-AF65-F5344CB8AC3E}">
        <p14:creationId xmlns:p14="http://schemas.microsoft.com/office/powerpoint/2010/main" val="2605291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EF570FC-76E3-DA17-F409-BCE00DCBF99B}"/>
              </a:ext>
            </a:extLst>
          </p:cNvPr>
          <p:cNvSpPr txBox="1"/>
          <p:nvPr/>
        </p:nvSpPr>
        <p:spPr>
          <a:xfrm>
            <a:off x="3387390" y="328554"/>
            <a:ext cx="3997481" cy="584775"/>
          </a:xfrm>
          <a:prstGeom prst="rect">
            <a:avLst/>
          </a:prstGeom>
          <a:noFill/>
        </p:spPr>
        <p:txBody>
          <a:bodyPr wrap="square" rtlCol="0">
            <a:spAutoFit/>
          </a:bodyPr>
          <a:lstStyle/>
          <a:p>
            <a:pPr algn="ctr"/>
            <a:r>
              <a:rPr lang="en-US" sz="3200" b="1" dirty="0">
                <a:latin typeface="Aptos Narrow" panose="020B0004020202020204" pitchFamily="34" charset="0"/>
                <a:cs typeface="APPLE CHANCERY" panose="03020702040506060504" pitchFamily="66" charset="-79"/>
              </a:rPr>
              <a:t>Insights</a:t>
            </a:r>
          </a:p>
        </p:txBody>
      </p:sp>
      <p:pic>
        <p:nvPicPr>
          <p:cNvPr id="5" name="Picture 4">
            <a:extLst>
              <a:ext uri="{FF2B5EF4-FFF2-40B4-BE49-F238E27FC236}">
                <a16:creationId xmlns:a16="http://schemas.microsoft.com/office/drawing/2014/main" id="{AE7E493D-D574-85BD-7458-2B4A9C811B26}"/>
              </a:ext>
            </a:extLst>
          </p:cNvPr>
          <p:cNvPicPr>
            <a:picLocks noChangeAspect="1"/>
          </p:cNvPicPr>
          <p:nvPr/>
        </p:nvPicPr>
        <p:blipFill>
          <a:blip r:embed="rId2"/>
          <a:stretch>
            <a:fillRect/>
          </a:stretch>
        </p:blipFill>
        <p:spPr>
          <a:xfrm>
            <a:off x="2081848" y="803336"/>
            <a:ext cx="8028303" cy="3623839"/>
          </a:xfrm>
          <a:prstGeom prst="rect">
            <a:avLst/>
          </a:prstGeom>
        </p:spPr>
      </p:pic>
      <p:sp>
        <p:nvSpPr>
          <p:cNvPr id="7" name="TextBox 6">
            <a:extLst>
              <a:ext uri="{FF2B5EF4-FFF2-40B4-BE49-F238E27FC236}">
                <a16:creationId xmlns:a16="http://schemas.microsoft.com/office/drawing/2014/main" id="{041C19AC-2BD2-7A16-044A-9D19BDA2E3FE}"/>
              </a:ext>
            </a:extLst>
          </p:cNvPr>
          <p:cNvSpPr txBox="1"/>
          <p:nvPr/>
        </p:nvSpPr>
        <p:spPr>
          <a:xfrm>
            <a:off x="520700" y="4427175"/>
            <a:ext cx="11150600" cy="2303451"/>
          </a:xfrm>
          <a:prstGeom prst="rect">
            <a:avLst/>
          </a:prstGeom>
          <a:noFill/>
        </p:spPr>
        <p:txBody>
          <a:bodyPr wrap="square">
            <a:spAutoFit/>
          </a:bodyPr>
          <a:lstStyle/>
          <a:p>
            <a:pPr marL="742950" lvl="1" indent="-285750">
              <a:lnSpc>
                <a:spcPct val="115000"/>
              </a:lnSpc>
              <a:buFont typeface="Arial" panose="020B0604020202020204" pitchFamily="34" charset="0"/>
              <a:buChar char="•"/>
            </a:pPr>
            <a:r>
              <a:rPr lang="en-GB" sz="1800" dirty="0">
                <a:effectLst/>
                <a:ea typeface="Arial" panose="020B0604020202020204" pitchFamily="34" charset="0"/>
                <a:cs typeface="Times New Roman" panose="02020603050405020304" pitchFamily="18" charset="0"/>
              </a:rPr>
              <a:t>Customer satisfaction is consistently high around 4.00 to 4.20 for tickets handled by all IT agent age groups. This is a strong positive signal. </a:t>
            </a:r>
            <a:endParaRPr lang="en-GB" sz="1600" dirty="0">
              <a:effectLst/>
              <a:ea typeface="Arial" panose="020B0604020202020204" pitchFamily="34" charset="0"/>
              <a:cs typeface="Times New Roman" panose="02020603050405020304" pitchFamily="18" charset="0"/>
            </a:endParaRPr>
          </a:p>
          <a:p>
            <a:pPr marL="742950" lvl="1" indent="-285750">
              <a:lnSpc>
                <a:spcPct val="115000"/>
              </a:lnSpc>
              <a:buFont typeface="Arial" panose="020B0604020202020204" pitchFamily="34" charset="0"/>
              <a:buChar char="•"/>
            </a:pPr>
            <a:r>
              <a:rPr lang="en-GB" sz="1800" dirty="0">
                <a:effectLst/>
                <a:ea typeface="Arial" panose="020B0604020202020204" pitchFamily="34" charset="0"/>
                <a:cs typeface="Times New Roman" panose="02020603050405020304" pitchFamily="18" charset="0"/>
              </a:rPr>
              <a:t>The 28-32 age group of agents achieves the highest average satisfaction rate 4.21. </a:t>
            </a:r>
            <a:endParaRPr lang="en-GB" sz="1600" dirty="0">
              <a:effectLst/>
              <a:ea typeface="Arial" panose="020B0604020202020204" pitchFamily="34" charset="0"/>
              <a:cs typeface="Times New Roman" panose="02020603050405020304" pitchFamily="18" charset="0"/>
            </a:endParaRPr>
          </a:p>
          <a:p>
            <a:pPr marL="742950" lvl="1" indent="-285750">
              <a:lnSpc>
                <a:spcPct val="115000"/>
              </a:lnSpc>
              <a:buFont typeface="Arial" panose="020B0604020202020204" pitchFamily="34" charset="0"/>
              <a:buChar char="•"/>
            </a:pPr>
            <a:r>
              <a:rPr lang="en-GB" sz="1800" dirty="0">
                <a:effectLst/>
                <a:ea typeface="Arial" panose="020B0604020202020204" pitchFamily="34" charset="0"/>
                <a:cs typeface="Times New Roman" panose="02020603050405020304" pitchFamily="18" charset="0"/>
              </a:rPr>
              <a:t>The 33-37 and 43-47 age groups of agents show slightly lower overall satisfaction scores compared to others. </a:t>
            </a:r>
            <a:endParaRPr lang="en-GB" sz="1600" dirty="0">
              <a:effectLst/>
              <a:ea typeface="Arial" panose="020B0604020202020204" pitchFamily="34" charset="0"/>
              <a:cs typeface="Times New Roman" panose="02020603050405020304" pitchFamily="18" charset="0"/>
            </a:endParaRPr>
          </a:p>
          <a:p>
            <a:pPr marL="742950" lvl="1" indent="-285750">
              <a:lnSpc>
                <a:spcPct val="115000"/>
              </a:lnSpc>
              <a:buFont typeface="Arial" panose="020B0604020202020204" pitchFamily="34" charset="0"/>
              <a:buChar char="•"/>
            </a:pPr>
            <a:r>
              <a:rPr lang="en-GB" sz="1800" dirty="0">
                <a:effectLst/>
                <a:ea typeface="Arial" panose="020B0604020202020204" pitchFamily="34" charset="0"/>
                <a:cs typeface="Times New Roman" panose="02020603050405020304" pitchFamily="18" charset="0"/>
              </a:rPr>
              <a:t>The 33-37 age group of agents, who have longer System and Software resolution times, also have a slightly lower satisfaction rate. This suggests that longer wait times, even if eventually resolved, can subtly impact satisfaction.</a:t>
            </a:r>
            <a:endParaRPr lang="en-GB" sz="1600" dirty="0">
              <a:effectLst/>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641151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287CC6A-9E38-FFA9-5EF9-498AF8E68872}"/>
              </a:ext>
            </a:extLst>
          </p:cNvPr>
          <p:cNvSpPr txBox="1"/>
          <p:nvPr/>
        </p:nvSpPr>
        <p:spPr>
          <a:xfrm>
            <a:off x="2071144" y="5129850"/>
            <a:ext cx="8049711" cy="1200329"/>
          </a:xfrm>
          <a:prstGeom prst="rect">
            <a:avLst/>
          </a:prstGeom>
          <a:noFill/>
        </p:spPr>
        <p:txBody>
          <a:bodyPr wrap="square" rtlCol="0">
            <a:spAutoFit/>
          </a:bodyPr>
          <a:lstStyle/>
          <a:p>
            <a:pPr marL="285750" indent="-285750">
              <a:buFont typeface="Arial" panose="020B0604020202020204" pitchFamily="34" charset="0"/>
              <a:buChar char="•"/>
            </a:pPr>
            <a:r>
              <a:rPr lang="en-IN" dirty="0"/>
              <a:t>The system exhibits inefficiencies, such as Normal severity tickets taking longer to resolve 4.66 days than Major - 3.91 days or Urgent  2.00 days tickets, which is counter-intuitive. </a:t>
            </a:r>
          </a:p>
          <a:p>
            <a:pPr marL="285750" indent="-285750">
              <a:buFont typeface="Arial" panose="020B0604020202020204" pitchFamily="34" charset="0"/>
              <a:buChar char="•"/>
            </a:pPr>
            <a:endParaRPr lang="en-IN" dirty="0"/>
          </a:p>
        </p:txBody>
      </p:sp>
      <p:sp>
        <p:nvSpPr>
          <p:cNvPr id="6" name="TextBox 5">
            <a:extLst>
              <a:ext uri="{FF2B5EF4-FFF2-40B4-BE49-F238E27FC236}">
                <a16:creationId xmlns:a16="http://schemas.microsoft.com/office/drawing/2014/main" id="{87061EE7-CF7B-2116-EF21-86FBF8D553CD}"/>
              </a:ext>
            </a:extLst>
          </p:cNvPr>
          <p:cNvSpPr txBox="1"/>
          <p:nvPr/>
        </p:nvSpPr>
        <p:spPr>
          <a:xfrm>
            <a:off x="4097258" y="71571"/>
            <a:ext cx="3997481" cy="584775"/>
          </a:xfrm>
          <a:prstGeom prst="rect">
            <a:avLst/>
          </a:prstGeom>
          <a:noFill/>
        </p:spPr>
        <p:txBody>
          <a:bodyPr wrap="square" rtlCol="0">
            <a:spAutoFit/>
          </a:bodyPr>
          <a:lstStyle/>
          <a:p>
            <a:pPr algn="ctr"/>
            <a:r>
              <a:rPr lang="en-US" sz="3200" b="1" dirty="0">
                <a:latin typeface="Aptos Narrow" panose="020B0004020202020204" pitchFamily="34" charset="0"/>
                <a:cs typeface="APPLE CHANCERY" panose="03020702040506060504" pitchFamily="66" charset="-79"/>
              </a:rPr>
              <a:t>Insights</a:t>
            </a:r>
          </a:p>
        </p:txBody>
      </p:sp>
      <p:pic>
        <p:nvPicPr>
          <p:cNvPr id="2" name="Picture 1">
            <a:extLst>
              <a:ext uri="{FF2B5EF4-FFF2-40B4-BE49-F238E27FC236}">
                <a16:creationId xmlns:a16="http://schemas.microsoft.com/office/drawing/2014/main" id="{FF69B860-28F0-CACB-1B1D-982059E763EA}"/>
              </a:ext>
            </a:extLst>
          </p:cNvPr>
          <p:cNvPicPr>
            <a:picLocks noChangeAspect="1"/>
          </p:cNvPicPr>
          <p:nvPr/>
        </p:nvPicPr>
        <p:blipFill>
          <a:blip r:embed="rId2"/>
          <a:stretch>
            <a:fillRect/>
          </a:stretch>
        </p:blipFill>
        <p:spPr>
          <a:xfrm>
            <a:off x="1618138" y="687325"/>
            <a:ext cx="8492145" cy="3876910"/>
          </a:xfrm>
          <a:prstGeom prst="rect">
            <a:avLst/>
          </a:prstGeom>
        </p:spPr>
      </p:pic>
    </p:spTree>
    <p:extLst>
      <p:ext uri="{BB962C8B-B14F-4D97-AF65-F5344CB8AC3E}">
        <p14:creationId xmlns:p14="http://schemas.microsoft.com/office/powerpoint/2010/main" val="14256875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DE6F690-A96E-200B-AC8E-7853AA5705B9}"/>
              </a:ext>
            </a:extLst>
          </p:cNvPr>
          <p:cNvSpPr txBox="1"/>
          <p:nvPr/>
        </p:nvSpPr>
        <p:spPr>
          <a:xfrm>
            <a:off x="7679266" y="3052001"/>
            <a:ext cx="4385734" cy="923330"/>
          </a:xfrm>
          <a:prstGeom prst="rect">
            <a:avLst/>
          </a:prstGeom>
          <a:noFill/>
        </p:spPr>
        <p:txBody>
          <a:bodyPr wrap="square">
            <a:spAutoFit/>
          </a:bodyPr>
          <a:lstStyle/>
          <a:p>
            <a:pPr marL="285750" indent="-285750">
              <a:buFont typeface="Arial" panose="020B0604020202020204" pitchFamily="34" charset="0"/>
              <a:buChar char="•"/>
            </a:pPr>
            <a:r>
              <a:rPr lang="en-IN" dirty="0"/>
              <a:t>Over 30% of tickets (29,410 tickets) have an Unassigned priority, indicating a critical flaw in ticket management or usage.</a:t>
            </a:r>
          </a:p>
        </p:txBody>
      </p:sp>
      <p:pic>
        <p:nvPicPr>
          <p:cNvPr id="8" name="Picture 7">
            <a:extLst>
              <a:ext uri="{FF2B5EF4-FFF2-40B4-BE49-F238E27FC236}">
                <a16:creationId xmlns:a16="http://schemas.microsoft.com/office/drawing/2014/main" id="{46C7E83C-DDD2-9443-3D35-913A3C9993C9}"/>
              </a:ext>
            </a:extLst>
          </p:cNvPr>
          <p:cNvPicPr>
            <a:picLocks noChangeAspect="1"/>
          </p:cNvPicPr>
          <p:nvPr/>
        </p:nvPicPr>
        <p:blipFill>
          <a:blip r:embed="rId2"/>
          <a:stretch>
            <a:fillRect/>
          </a:stretch>
        </p:blipFill>
        <p:spPr>
          <a:xfrm>
            <a:off x="514984" y="1265535"/>
            <a:ext cx="6817150" cy="3870275"/>
          </a:xfrm>
          <a:prstGeom prst="rect">
            <a:avLst/>
          </a:prstGeom>
        </p:spPr>
      </p:pic>
      <p:sp>
        <p:nvSpPr>
          <p:cNvPr id="9" name="TextBox 8">
            <a:extLst>
              <a:ext uri="{FF2B5EF4-FFF2-40B4-BE49-F238E27FC236}">
                <a16:creationId xmlns:a16="http://schemas.microsoft.com/office/drawing/2014/main" id="{90EBBE73-09A3-F43E-2264-AE84CDC9E62F}"/>
              </a:ext>
            </a:extLst>
          </p:cNvPr>
          <p:cNvSpPr txBox="1"/>
          <p:nvPr/>
        </p:nvSpPr>
        <p:spPr>
          <a:xfrm>
            <a:off x="4097258" y="71571"/>
            <a:ext cx="3997481" cy="584775"/>
          </a:xfrm>
          <a:prstGeom prst="rect">
            <a:avLst/>
          </a:prstGeom>
          <a:noFill/>
        </p:spPr>
        <p:txBody>
          <a:bodyPr wrap="square" rtlCol="0">
            <a:spAutoFit/>
          </a:bodyPr>
          <a:lstStyle/>
          <a:p>
            <a:pPr algn="ctr"/>
            <a:r>
              <a:rPr lang="en-US" sz="3200" b="1" dirty="0">
                <a:latin typeface="Aptos Narrow" panose="020B0004020202020204" pitchFamily="34" charset="0"/>
                <a:cs typeface="APPLE CHANCERY" panose="03020702040506060504" pitchFamily="66" charset="-79"/>
              </a:rPr>
              <a:t>Insights</a:t>
            </a:r>
          </a:p>
        </p:txBody>
      </p:sp>
    </p:spTree>
    <p:extLst>
      <p:ext uri="{BB962C8B-B14F-4D97-AF65-F5344CB8AC3E}">
        <p14:creationId xmlns:p14="http://schemas.microsoft.com/office/powerpoint/2010/main" val="16335647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CEA9F0-1A91-BBF3-B43C-CBBDB233BABF}"/>
              </a:ext>
            </a:extLst>
          </p:cNvPr>
          <p:cNvSpPr txBox="1"/>
          <p:nvPr/>
        </p:nvSpPr>
        <p:spPr>
          <a:xfrm>
            <a:off x="4442467" y="286351"/>
            <a:ext cx="3997481" cy="584775"/>
          </a:xfrm>
          <a:prstGeom prst="rect">
            <a:avLst/>
          </a:prstGeom>
          <a:noFill/>
        </p:spPr>
        <p:txBody>
          <a:bodyPr wrap="square" rtlCol="0">
            <a:spAutoFit/>
          </a:bodyPr>
          <a:lstStyle/>
          <a:p>
            <a:pPr algn="ctr"/>
            <a:r>
              <a:rPr lang="en-US" sz="3200" b="1" dirty="0">
                <a:latin typeface="Aptos Narrow" panose="020B0004020202020204" pitchFamily="34" charset="0"/>
                <a:cs typeface="APPLE CHANCERY" panose="03020702040506060504" pitchFamily="66" charset="-79"/>
              </a:rPr>
              <a:t>Recommendation</a:t>
            </a:r>
          </a:p>
        </p:txBody>
      </p:sp>
      <p:sp>
        <p:nvSpPr>
          <p:cNvPr id="5" name="TextBox 4">
            <a:extLst>
              <a:ext uri="{FF2B5EF4-FFF2-40B4-BE49-F238E27FC236}">
                <a16:creationId xmlns:a16="http://schemas.microsoft.com/office/drawing/2014/main" id="{39613977-A0AD-C39B-CB56-F59593C95BFD}"/>
              </a:ext>
            </a:extLst>
          </p:cNvPr>
          <p:cNvSpPr txBox="1"/>
          <p:nvPr/>
        </p:nvSpPr>
        <p:spPr>
          <a:xfrm>
            <a:off x="778412" y="1212047"/>
            <a:ext cx="5852160" cy="400110"/>
          </a:xfrm>
          <a:prstGeom prst="rect">
            <a:avLst/>
          </a:prstGeom>
          <a:noFill/>
        </p:spPr>
        <p:txBody>
          <a:bodyPr wrap="square" rtlCol="0">
            <a:spAutoFit/>
          </a:bodyPr>
          <a:lstStyle/>
          <a:p>
            <a:r>
              <a:rPr lang="en-US" sz="2000" b="1" dirty="0"/>
              <a:t>Investment Strategy based on Cost Benefit </a:t>
            </a:r>
            <a:r>
              <a:rPr lang="en-US" sz="2000" b="1" dirty="0" err="1"/>
              <a:t>Analsysis</a:t>
            </a:r>
            <a:endParaRPr lang="en-US" sz="2000" b="1" dirty="0"/>
          </a:p>
        </p:txBody>
      </p:sp>
      <p:sp>
        <p:nvSpPr>
          <p:cNvPr id="7" name="TextBox 6">
            <a:extLst>
              <a:ext uri="{FF2B5EF4-FFF2-40B4-BE49-F238E27FC236}">
                <a16:creationId xmlns:a16="http://schemas.microsoft.com/office/drawing/2014/main" id="{6A23E314-8C6B-DAD4-FB32-1DC32CD153A1}"/>
              </a:ext>
            </a:extLst>
          </p:cNvPr>
          <p:cNvSpPr txBox="1"/>
          <p:nvPr/>
        </p:nvSpPr>
        <p:spPr>
          <a:xfrm>
            <a:off x="1839945" y="1953078"/>
            <a:ext cx="7441809" cy="2585323"/>
          </a:xfrm>
          <a:prstGeom prst="rect">
            <a:avLst/>
          </a:prstGeom>
          <a:noFill/>
        </p:spPr>
        <p:txBody>
          <a:bodyPr wrap="square" rtlCol="0">
            <a:spAutoFit/>
          </a:bodyPr>
          <a:lstStyle/>
          <a:p>
            <a:pPr marL="285750" indent="-285750">
              <a:buFont typeface="Arial" panose="020B0604020202020204" pitchFamily="34" charset="0"/>
              <a:buChar char="•"/>
            </a:pPr>
            <a:r>
              <a:rPr lang="en-IN" b="1" dirty="0"/>
              <a:t>Short-to-Medium Term:</a:t>
            </a:r>
            <a:r>
              <a:rPr lang="en-IN" dirty="0"/>
              <a:t> Improve Training Programs. This offers high benefits in resolution time reduction and satisfaction improvement at a moderate financial cost, empowering the existing workforce.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b="1" dirty="0"/>
              <a:t>Medium-to-Long Term:</a:t>
            </a:r>
            <a:r>
              <a:rPr lang="en-IN" dirty="0"/>
              <a:t> Upgrade Ticket Management Software. This is essential for sustainable growth, automation, and proactively reducing incoming demand, especially given the observed year-over-year ticket volume growth.</a:t>
            </a:r>
          </a:p>
        </p:txBody>
      </p:sp>
      <p:pic>
        <p:nvPicPr>
          <p:cNvPr id="9" name="Picture 8">
            <a:extLst>
              <a:ext uri="{FF2B5EF4-FFF2-40B4-BE49-F238E27FC236}">
                <a16:creationId xmlns:a16="http://schemas.microsoft.com/office/drawing/2014/main" id="{403BBBA0-2D20-2AA7-59A0-0417B8893E29}"/>
              </a:ext>
            </a:extLst>
          </p:cNvPr>
          <p:cNvPicPr>
            <a:picLocks noChangeAspect="1"/>
          </p:cNvPicPr>
          <p:nvPr/>
        </p:nvPicPr>
        <p:blipFill>
          <a:blip r:embed="rId2"/>
          <a:srcRect t="8471" b="8255"/>
          <a:stretch>
            <a:fillRect/>
          </a:stretch>
        </p:blipFill>
        <p:spPr>
          <a:xfrm>
            <a:off x="7631218" y="4389119"/>
            <a:ext cx="4743662" cy="2468881"/>
          </a:xfrm>
          <a:prstGeom prst="rect">
            <a:avLst/>
          </a:prstGeom>
        </p:spPr>
      </p:pic>
      <p:pic>
        <p:nvPicPr>
          <p:cNvPr id="10" name="Picture 9">
            <a:extLst>
              <a:ext uri="{FF2B5EF4-FFF2-40B4-BE49-F238E27FC236}">
                <a16:creationId xmlns:a16="http://schemas.microsoft.com/office/drawing/2014/main" id="{07F2C97D-5987-2417-4E69-5AAE2A85D891}"/>
              </a:ext>
            </a:extLst>
          </p:cNvPr>
          <p:cNvPicPr>
            <a:picLocks noChangeAspect="1"/>
          </p:cNvPicPr>
          <p:nvPr/>
        </p:nvPicPr>
        <p:blipFill>
          <a:blip r:embed="rId3"/>
          <a:stretch>
            <a:fillRect/>
          </a:stretch>
        </p:blipFill>
        <p:spPr>
          <a:xfrm>
            <a:off x="310661" y="4673825"/>
            <a:ext cx="7772400" cy="1561846"/>
          </a:xfrm>
          <a:prstGeom prst="rect">
            <a:avLst/>
          </a:prstGeom>
        </p:spPr>
      </p:pic>
    </p:spTree>
    <p:extLst>
      <p:ext uri="{BB962C8B-B14F-4D97-AF65-F5344CB8AC3E}">
        <p14:creationId xmlns:p14="http://schemas.microsoft.com/office/powerpoint/2010/main" val="5837819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A60ABCE-B45F-9D1E-0A16-23425FB9816D}"/>
              </a:ext>
            </a:extLst>
          </p:cNvPr>
          <p:cNvSpPr txBox="1"/>
          <p:nvPr/>
        </p:nvSpPr>
        <p:spPr>
          <a:xfrm>
            <a:off x="778412" y="1212047"/>
            <a:ext cx="5852160" cy="400110"/>
          </a:xfrm>
          <a:prstGeom prst="rect">
            <a:avLst/>
          </a:prstGeom>
          <a:noFill/>
        </p:spPr>
        <p:txBody>
          <a:bodyPr wrap="square" rtlCol="0">
            <a:spAutoFit/>
          </a:bodyPr>
          <a:lstStyle/>
          <a:p>
            <a:r>
              <a:rPr lang="en-US" sz="2000" b="1" dirty="0"/>
              <a:t>Targeted Agent Training:</a:t>
            </a:r>
          </a:p>
        </p:txBody>
      </p:sp>
      <p:sp>
        <p:nvSpPr>
          <p:cNvPr id="5" name="TextBox 4">
            <a:extLst>
              <a:ext uri="{FF2B5EF4-FFF2-40B4-BE49-F238E27FC236}">
                <a16:creationId xmlns:a16="http://schemas.microsoft.com/office/drawing/2014/main" id="{9A5D3AE0-70A4-7B41-2316-3E3747667264}"/>
              </a:ext>
            </a:extLst>
          </p:cNvPr>
          <p:cNvSpPr txBox="1"/>
          <p:nvPr/>
        </p:nvSpPr>
        <p:spPr>
          <a:xfrm>
            <a:off x="4442467" y="286351"/>
            <a:ext cx="3997481" cy="584775"/>
          </a:xfrm>
          <a:prstGeom prst="rect">
            <a:avLst/>
          </a:prstGeom>
          <a:noFill/>
        </p:spPr>
        <p:txBody>
          <a:bodyPr wrap="square" rtlCol="0">
            <a:spAutoFit/>
          </a:bodyPr>
          <a:lstStyle/>
          <a:p>
            <a:pPr algn="ctr"/>
            <a:r>
              <a:rPr lang="en-US" sz="3200" b="1" dirty="0">
                <a:latin typeface="Aptos Narrow" panose="020B0004020202020204" pitchFamily="34" charset="0"/>
                <a:cs typeface="APPLE CHANCERY" panose="03020702040506060504" pitchFamily="66" charset="-79"/>
              </a:rPr>
              <a:t>Recommendation</a:t>
            </a:r>
          </a:p>
        </p:txBody>
      </p:sp>
      <p:pic>
        <p:nvPicPr>
          <p:cNvPr id="6" name="Picture 5">
            <a:extLst>
              <a:ext uri="{FF2B5EF4-FFF2-40B4-BE49-F238E27FC236}">
                <a16:creationId xmlns:a16="http://schemas.microsoft.com/office/drawing/2014/main" id="{67F4D3D2-A271-5812-C562-890B17BD5B0F}"/>
              </a:ext>
            </a:extLst>
          </p:cNvPr>
          <p:cNvPicPr>
            <a:picLocks noChangeAspect="1"/>
          </p:cNvPicPr>
          <p:nvPr/>
        </p:nvPicPr>
        <p:blipFill>
          <a:blip r:embed="rId2"/>
          <a:stretch>
            <a:fillRect/>
          </a:stretch>
        </p:blipFill>
        <p:spPr>
          <a:xfrm>
            <a:off x="495495" y="2403244"/>
            <a:ext cx="5689600" cy="2590800"/>
          </a:xfrm>
          <a:prstGeom prst="rect">
            <a:avLst/>
          </a:prstGeom>
        </p:spPr>
      </p:pic>
      <p:sp>
        <p:nvSpPr>
          <p:cNvPr id="7" name="TextBox 6">
            <a:extLst>
              <a:ext uri="{FF2B5EF4-FFF2-40B4-BE49-F238E27FC236}">
                <a16:creationId xmlns:a16="http://schemas.microsoft.com/office/drawing/2014/main" id="{D1A66E5E-AF27-8059-4DEC-BD6CA2DE2CB5}"/>
              </a:ext>
            </a:extLst>
          </p:cNvPr>
          <p:cNvSpPr txBox="1"/>
          <p:nvPr/>
        </p:nvSpPr>
        <p:spPr>
          <a:xfrm>
            <a:off x="6766559" y="2208628"/>
            <a:ext cx="5425441" cy="923330"/>
          </a:xfrm>
          <a:prstGeom prst="rect">
            <a:avLst/>
          </a:prstGeom>
          <a:noFill/>
        </p:spPr>
        <p:txBody>
          <a:bodyPr wrap="square" rtlCol="0">
            <a:spAutoFit/>
          </a:bodyPr>
          <a:lstStyle/>
          <a:p>
            <a:pPr marL="285750" indent="-285750">
              <a:buFont typeface="Arial" panose="020B0604020202020204" pitchFamily="34" charset="0"/>
              <a:buChar char="•"/>
            </a:pPr>
            <a:r>
              <a:rPr lang="en-US" dirty="0"/>
              <a:t>For agents with low satisfaction ratings ,provide specialized training on customer service and communication skills.</a:t>
            </a:r>
          </a:p>
        </p:txBody>
      </p:sp>
    </p:spTree>
    <p:extLst>
      <p:ext uri="{BB962C8B-B14F-4D97-AF65-F5344CB8AC3E}">
        <p14:creationId xmlns:p14="http://schemas.microsoft.com/office/powerpoint/2010/main" val="2771974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4761B-32F2-465F-9426-A3D19DEE017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0228B14-F4D3-FA89-E37A-DE675DAC93FB}"/>
              </a:ext>
            </a:extLst>
          </p:cNvPr>
          <p:cNvSpPr txBox="1"/>
          <p:nvPr/>
        </p:nvSpPr>
        <p:spPr>
          <a:xfrm>
            <a:off x="778412" y="1212047"/>
            <a:ext cx="5852160" cy="400110"/>
          </a:xfrm>
          <a:prstGeom prst="rect">
            <a:avLst/>
          </a:prstGeom>
          <a:noFill/>
        </p:spPr>
        <p:txBody>
          <a:bodyPr wrap="square" rtlCol="0">
            <a:spAutoFit/>
          </a:bodyPr>
          <a:lstStyle/>
          <a:p>
            <a:r>
              <a:rPr lang="en-US" sz="2000" b="1" dirty="0"/>
              <a:t>Targeted Agent Training:</a:t>
            </a:r>
          </a:p>
        </p:txBody>
      </p:sp>
      <p:sp>
        <p:nvSpPr>
          <p:cNvPr id="5" name="TextBox 4">
            <a:extLst>
              <a:ext uri="{FF2B5EF4-FFF2-40B4-BE49-F238E27FC236}">
                <a16:creationId xmlns:a16="http://schemas.microsoft.com/office/drawing/2014/main" id="{1AC481C4-83B1-48AD-C683-1DEC0EBF8DC9}"/>
              </a:ext>
            </a:extLst>
          </p:cNvPr>
          <p:cNvSpPr txBox="1"/>
          <p:nvPr/>
        </p:nvSpPr>
        <p:spPr>
          <a:xfrm>
            <a:off x="4442467" y="286351"/>
            <a:ext cx="3997481" cy="584775"/>
          </a:xfrm>
          <a:prstGeom prst="rect">
            <a:avLst/>
          </a:prstGeom>
          <a:noFill/>
        </p:spPr>
        <p:txBody>
          <a:bodyPr wrap="square" rtlCol="0">
            <a:spAutoFit/>
          </a:bodyPr>
          <a:lstStyle/>
          <a:p>
            <a:pPr algn="ctr"/>
            <a:r>
              <a:rPr lang="en-US" sz="3200" b="1" dirty="0">
                <a:latin typeface="Aptos Narrow" panose="020B0004020202020204" pitchFamily="34" charset="0"/>
                <a:cs typeface="APPLE CHANCERY" panose="03020702040506060504" pitchFamily="66" charset="-79"/>
              </a:rPr>
              <a:t>Recommendation</a:t>
            </a:r>
          </a:p>
        </p:txBody>
      </p:sp>
      <p:sp>
        <p:nvSpPr>
          <p:cNvPr id="7" name="TextBox 6">
            <a:extLst>
              <a:ext uri="{FF2B5EF4-FFF2-40B4-BE49-F238E27FC236}">
                <a16:creationId xmlns:a16="http://schemas.microsoft.com/office/drawing/2014/main" id="{F6EDAAFB-8DFB-3AD8-8368-A9CDECF57823}"/>
              </a:ext>
            </a:extLst>
          </p:cNvPr>
          <p:cNvSpPr txBox="1"/>
          <p:nvPr/>
        </p:nvSpPr>
        <p:spPr>
          <a:xfrm>
            <a:off x="6766559" y="2208628"/>
            <a:ext cx="5425441" cy="2585323"/>
          </a:xfrm>
          <a:prstGeom prst="rect">
            <a:avLst/>
          </a:prstGeom>
          <a:noFill/>
        </p:spPr>
        <p:txBody>
          <a:bodyPr wrap="square" rtlCol="0">
            <a:spAutoFit/>
          </a:bodyPr>
          <a:lstStyle/>
          <a:p>
            <a:pPr marL="285750" indent="-285750">
              <a:buFont typeface="Arial" panose="020B0604020202020204" pitchFamily="34" charset="0"/>
              <a:buChar char="•"/>
            </a:pPr>
            <a:r>
              <a:rPr lang="en-US" dirty="0"/>
              <a:t>or agents with long resolution times, implement technical proficiency and process efficiency training, focusing on advanced troubleshooting, diagnostic tools, and knowledge base utilization.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Specifically train the 33-37 age group on System and Software troubleshooting.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9F7E5125-69E5-4EC4-5D22-B60E67B39B55}"/>
              </a:ext>
            </a:extLst>
          </p:cNvPr>
          <p:cNvPicPr>
            <a:picLocks noChangeAspect="1"/>
          </p:cNvPicPr>
          <p:nvPr/>
        </p:nvPicPr>
        <p:blipFill>
          <a:blip r:embed="rId2"/>
          <a:stretch>
            <a:fillRect/>
          </a:stretch>
        </p:blipFill>
        <p:spPr>
          <a:xfrm>
            <a:off x="778412" y="2162908"/>
            <a:ext cx="5410200" cy="3111500"/>
          </a:xfrm>
          <a:prstGeom prst="rect">
            <a:avLst/>
          </a:prstGeom>
        </p:spPr>
      </p:pic>
    </p:spTree>
    <p:extLst>
      <p:ext uri="{BB962C8B-B14F-4D97-AF65-F5344CB8AC3E}">
        <p14:creationId xmlns:p14="http://schemas.microsoft.com/office/powerpoint/2010/main" val="2982620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74525-284E-EF94-0B66-5B761376C12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67D154E-4D3E-98E4-BB27-1D020124B089}"/>
              </a:ext>
            </a:extLst>
          </p:cNvPr>
          <p:cNvSpPr txBox="1"/>
          <p:nvPr/>
        </p:nvSpPr>
        <p:spPr>
          <a:xfrm>
            <a:off x="778412" y="1212047"/>
            <a:ext cx="5852160" cy="400110"/>
          </a:xfrm>
          <a:prstGeom prst="rect">
            <a:avLst/>
          </a:prstGeom>
          <a:noFill/>
        </p:spPr>
        <p:txBody>
          <a:bodyPr wrap="square" rtlCol="0">
            <a:spAutoFit/>
          </a:bodyPr>
          <a:lstStyle/>
          <a:p>
            <a:r>
              <a:rPr lang="en-US" sz="2000" b="1" dirty="0"/>
              <a:t>Optimizing Resolution Time by Category:</a:t>
            </a:r>
          </a:p>
        </p:txBody>
      </p:sp>
      <p:sp>
        <p:nvSpPr>
          <p:cNvPr id="5" name="TextBox 4">
            <a:extLst>
              <a:ext uri="{FF2B5EF4-FFF2-40B4-BE49-F238E27FC236}">
                <a16:creationId xmlns:a16="http://schemas.microsoft.com/office/drawing/2014/main" id="{247840FA-862B-3809-3DAB-6E4FEAFB4BE6}"/>
              </a:ext>
            </a:extLst>
          </p:cNvPr>
          <p:cNvSpPr txBox="1"/>
          <p:nvPr/>
        </p:nvSpPr>
        <p:spPr>
          <a:xfrm>
            <a:off x="4442467" y="286351"/>
            <a:ext cx="3997481" cy="584775"/>
          </a:xfrm>
          <a:prstGeom prst="rect">
            <a:avLst/>
          </a:prstGeom>
          <a:noFill/>
        </p:spPr>
        <p:txBody>
          <a:bodyPr wrap="square" rtlCol="0">
            <a:spAutoFit/>
          </a:bodyPr>
          <a:lstStyle/>
          <a:p>
            <a:pPr algn="ctr"/>
            <a:r>
              <a:rPr lang="en-US" sz="3200" b="1" dirty="0">
                <a:latin typeface="Aptos Narrow" panose="020B0004020202020204" pitchFamily="34" charset="0"/>
                <a:cs typeface="APPLE CHANCERY" panose="03020702040506060504" pitchFamily="66" charset="-79"/>
              </a:rPr>
              <a:t>Recommendation</a:t>
            </a:r>
          </a:p>
        </p:txBody>
      </p:sp>
      <p:sp>
        <p:nvSpPr>
          <p:cNvPr id="7" name="TextBox 6">
            <a:extLst>
              <a:ext uri="{FF2B5EF4-FFF2-40B4-BE49-F238E27FC236}">
                <a16:creationId xmlns:a16="http://schemas.microsoft.com/office/drawing/2014/main" id="{4CE0F7F6-FC76-B4DD-6053-EE8B34A81774}"/>
              </a:ext>
            </a:extLst>
          </p:cNvPr>
          <p:cNvSpPr txBox="1"/>
          <p:nvPr/>
        </p:nvSpPr>
        <p:spPr>
          <a:xfrm>
            <a:off x="6766559" y="2173459"/>
            <a:ext cx="5425441" cy="3416320"/>
          </a:xfrm>
          <a:prstGeom prst="rect">
            <a:avLst/>
          </a:prstGeom>
          <a:noFill/>
        </p:spPr>
        <p:txBody>
          <a:bodyPr wrap="square" rtlCol="0">
            <a:spAutoFit/>
          </a:bodyPr>
          <a:lstStyle/>
          <a:p>
            <a:pPr marL="285750" indent="-285750">
              <a:buFont typeface="Arial" panose="020B0604020202020204" pitchFamily="34" charset="0"/>
              <a:buChar char="•"/>
            </a:pPr>
            <a:r>
              <a:rPr lang="en-IN" dirty="0" err="1"/>
              <a:t>Analyze</a:t>
            </a:r>
            <a:r>
              <a:rPr lang="en-IN" dirty="0"/>
              <a:t> efficient processes for Login Access requests and adapt them to less complex issues in other categories.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IN" dirty="0"/>
              <a:t>Prioritize efforts on Hardware and System categories due to their long resolution times, including specialized technical training and enhancing knowledge bases for these complex issues.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Investigate System categories due to their high volume.</a:t>
            </a:r>
          </a:p>
          <a:p>
            <a:pPr marL="285750" indent="-285750">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4C266F2C-B675-02EF-DDD3-B33B4D901273}"/>
              </a:ext>
            </a:extLst>
          </p:cNvPr>
          <p:cNvPicPr>
            <a:picLocks noChangeAspect="1"/>
          </p:cNvPicPr>
          <p:nvPr/>
        </p:nvPicPr>
        <p:blipFill>
          <a:blip r:embed="rId2"/>
          <a:srcRect l="13320"/>
          <a:stretch>
            <a:fillRect/>
          </a:stretch>
        </p:blipFill>
        <p:spPr>
          <a:xfrm>
            <a:off x="154743" y="1805169"/>
            <a:ext cx="6583013" cy="4152900"/>
          </a:xfrm>
          <a:prstGeom prst="rect">
            <a:avLst/>
          </a:prstGeom>
        </p:spPr>
      </p:pic>
    </p:spTree>
    <p:extLst>
      <p:ext uri="{BB962C8B-B14F-4D97-AF65-F5344CB8AC3E}">
        <p14:creationId xmlns:p14="http://schemas.microsoft.com/office/powerpoint/2010/main" val="1504428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F5988-9C72-9B8B-42FB-5A3FAF6D2AD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A064F73-EB3B-CDB8-F288-A5CB4F41D75C}"/>
              </a:ext>
            </a:extLst>
          </p:cNvPr>
          <p:cNvSpPr txBox="1"/>
          <p:nvPr/>
        </p:nvSpPr>
        <p:spPr>
          <a:xfrm>
            <a:off x="2939703" y="398132"/>
            <a:ext cx="6312593" cy="584775"/>
          </a:xfrm>
          <a:prstGeom prst="rect">
            <a:avLst/>
          </a:prstGeom>
          <a:noFill/>
        </p:spPr>
        <p:txBody>
          <a:bodyPr wrap="square" rtlCol="0">
            <a:spAutoFit/>
          </a:bodyPr>
          <a:lstStyle/>
          <a:p>
            <a:pPr algn="ctr"/>
            <a:r>
              <a:rPr lang="en-US" sz="3200" b="1" dirty="0">
                <a:latin typeface="Aptos Narrow" panose="020B0004020202020204" pitchFamily="34" charset="0"/>
                <a:cs typeface="APPLE CHANCERY" panose="03020702040506060504" pitchFamily="66" charset="-79"/>
              </a:rPr>
              <a:t>Problem Statement</a:t>
            </a:r>
          </a:p>
        </p:txBody>
      </p:sp>
      <p:sp>
        <p:nvSpPr>
          <p:cNvPr id="7" name="TextBox 6">
            <a:extLst>
              <a:ext uri="{FF2B5EF4-FFF2-40B4-BE49-F238E27FC236}">
                <a16:creationId xmlns:a16="http://schemas.microsoft.com/office/drawing/2014/main" id="{12BE6F1E-85E1-E107-DF19-24A6EC520D87}"/>
              </a:ext>
            </a:extLst>
          </p:cNvPr>
          <p:cNvSpPr txBox="1"/>
          <p:nvPr/>
        </p:nvSpPr>
        <p:spPr>
          <a:xfrm>
            <a:off x="5695325" y="2504767"/>
            <a:ext cx="6312593" cy="3139321"/>
          </a:xfrm>
          <a:prstGeom prst="rect">
            <a:avLst/>
          </a:prstGeom>
          <a:noFill/>
        </p:spPr>
        <p:txBody>
          <a:bodyPr wrap="square" rtlCol="0">
            <a:spAutoFit/>
          </a:bodyPr>
          <a:lstStyle/>
          <a:p>
            <a:r>
              <a:rPr lang="en-IN" dirty="0"/>
              <a:t>The objective is to </a:t>
            </a:r>
            <a:r>
              <a:rPr lang="en-IN" dirty="0" err="1"/>
              <a:t>analyze</a:t>
            </a:r>
            <a:r>
              <a:rPr lang="en-IN" dirty="0"/>
              <a:t> the IT support ticket management system to understand the performance of IT agents, the efficiency of ticket resolution, and the satisfaction levels of employees. The analysis aims to identify high and low performers among IT agents, assess the overall effectiveness of the team, and pinpoint areas for improvement in the ticket resolution process. The ultimate goal is to make informed staffing decisions, including hiring, firing, and training, to enhance overall service quality and team performance.</a:t>
            </a:r>
          </a:p>
          <a:p>
            <a:br>
              <a:rPr lang="en-IN" dirty="0"/>
            </a:br>
            <a:endParaRPr lang="en-US" dirty="0">
              <a:latin typeface="Aptos Narrow" panose="020B0004020202020204" pitchFamily="34" charset="0"/>
            </a:endParaRPr>
          </a:p>
        </p:txBody>
      </p:sp>
      <p:pic>
        <p:nvPicPr>
          <p:cNvPr id="2" name="Picture 1">
            <a:extLst>
              <a:ext uri="{FF2B5EF4-FFF2-40B4-BE49-F238E27FC236}">
                <a16:creationId xmlns:a16="http://schemas.microsoft.com/office/drawing/2014/main" id="{A582440C-028E-34C6-8750-90771AE6F12D}"/>
              </a:ext>
            </a:extLst>
          </p:cNvPr>
          <p:cNvPicPr>
            <a:picLocks noChangeAspect="1"/>
          </p:cNvPicPr>
          <p:nvPr/>
        </p:nvPicPr>
        <p:blipFill>
          <a:blip r:embed="rId2"/>
          <a:stretch>
            <a:fillRect/>
          </a:stretch>
        </p:blipFill>
        <p:spPr>
          <a:xfrm>
            <a:off x="273267" y="1241046"/>
            <a:ext cx="5070297" cy="5070297"/>
          </a:xfrm>
          <a:prstGeom prst="rect">
            <a:avLst/>
          </a:prstGeom>
        </p:spPr>
      </p:pic>
    </p:spTree>
    <p:extLst>
      <p:ext uri="{BB962C8B-B14F-4D97-AF65-F5344CB8AC3E}">
        <p14:creationId xmlns:p14="http://schemas.microsoft.com/office/powerpoint/2010/main" val="19700064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AA3E0-8F83-A929-FD42-C28B24EA65F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9684511-F6EC-778C-9BE2-E9C8A492E3FF}"/>
              </a:ext>
            </a:extLst>
          </p:cNvPr>
          <p:cNvSpPr txBox="1"/>
          <p:nvPr/>
        </p:nvSpPr>
        <p:spPr>
          <a:xfrm>
            <a:off x="778412" y="1212047"/>
            <a:ext cx="5852160" cy="400110"/>
          </a:xfrm>
          <a:prstGeom prst="rect">
            <a:avLst/>
          </a:prstGeom>
          <a:noFill/>
        </p:spPr>
        <p:txBody>
          <a:bodyPr wrap="square" rtlCol="0">
            <a:spAutoFit/>
          </a:bodyPr>
          <a:lstStyle/>
          <a:p>
            <a:r>
              <a:rPr lang="en-US" sz="2000" b="1" dirty="0"/>
              <a:t>Improving Software Tool Effectiveness:</a:t>
            </a:r>
          </a:p>
        </p:txBody>
      </p:sp>
      <p:sp>
        <p:nvSpPr>
          <p:cNvPr id="5" name="TextBox 4">
            <a:extLst>
              <a:ext uri="{FF2B5EF4-FFF2-40B4-BE49-F238E27FC236}">
                <a16:creationId xmlns:a16="http://schemas.microsoft.com/office/drawing/2014/main" id="{5297FDDA-162D-AE8A-F8F1-68A2AA626A16}"/>
              </a:ext>
            </a:extLst>
          </p:cNvPr>
          <p:cNvSpPr txBox="1"/>
          <p:nvPr/>
        </p:nvSpPr>
        <p:spPr>
          <a:xfrm>
            <a:off x="4442467" y="286351"/>
            <a:ext cx="3997481" cy="584775"/>
          </a:xfrm>
          <a:prstGeom prst="rect">
            <a:avLst/>
          </a:prstGeom>
          <a:noFill/>
        </p:spPr>
        <p:txBody>
          <a:bodyPr wrap="square" rtlCol="0">
            <a:spAutoFit/>
          </a:bodyPr>
          <a:lstStyle/>
          <a:p>
            <a:pPr algn="ctr"/>
            <a:r>
              <a:rPr lang="en-US" sz="3200" b="1" dirty="0">
                <a:latin typeface="Aptos Narrow" panose="020B0004020202020204" pitchFamily="34" charset="0"/>
                <a:cs typeface="APPLE CHANCERY" panose="03020702040506060504" pitchFamily="66" charset="-79"/>
              </a:rPr>
              <a:t>Recommendation</a:t>
            </a:r>
          </a:p>
        </p:txBody>
      </p:sp>
      <p:sp>
        <p:nvSpPr>
          <p:cNvPr id="7" name="TextBox 6">
            <a:extLst>
              <a:ext uri="{FF2B5EF4-FFF2-40B4-BE49-F238E27FC236}">
                <a16:creationId xmlns:a16="http://schemas.microsoft.com/office/drawing/2014/main" id="{F6A56138-8F5B-26AB-3863-3F35BC2E676E}"/>
              </a:ext>
            </a:extLst>
          </p:cNvPr>
          <p:cNvSpPr txBox="1"/>
          <p:nvPr/>
        </p:nvSpPr>
        <p:spPr>
          <a:xfrm>
            <a:off x="586153" y="2314135"/>
            <a:ext cx="6489895" cy="2862322"/>
          </a:xfrm>
          <a:prstGeom prst="rect">
            <a:avLst/>
          </a:prstGeom>
          <a:noFill/>
        </p:spPr>
        <p:txBody>
          <a:bodyPr wrap="square" rtlCol="0">
            <a:spAutoFit/>
          </a:bodyPr>
          <a:lstStyle/>
          <a:p>
            <a:pPr marL="285750" indent="-285750">
              <a:buFont typeface="Arial" panose="020B0604020202020204" pitchFamily="34" charset="0"/>
              <a:buChar char="•"/>
            </a:pPr>
            <a:r>
              <a:rPr lang="en-IN" dirty="0"/>
              <a:t>Reconfigure prioritization logic in the ticket management software and mandate priority assignment at ticket creation.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Conduct deep dives into workflows for Hardware, System, and Software tickets to identify bottlenecks within the software's current processes.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Invest in advanced self-service portals, automation (AI chatbots, intelligent routing), and enhanced knowledge bases to prevent tickets from reaching agents.</a:t>
            </a:r>
            <a:endParaRPr lang="en-US" dirty="0"/>
          </a:p>
        </p:txBody>
      </p:sp>
      <p:pic>
        <p:nvPicPr>
          <p:cNvPr id="6" name="Picture 5">
            <a:extLst>
              <a:ext uri="{FF2B5EF4-FFF2-40B4-BE49-F238E27FC236}">
                <a16:creationId xmlns:a16="http://schemas.microsoft.com/office/drawing/2014/main" id="{BF2F2C28-6291-D000-1C29-EABA7A95A716}"/>
              </a:ext>
            </a:extLst>
          </p:cNvPr>
          <p:cNvPicPr>
            <a:picLocks noChangeAspect="1"/>
          </p:cNvPicPr>
          <p:nvPr/>
        </p:nvPicPr>
        <p:blipFill>
          <a:blip r:embed="rId2"/>
          <a:stretch>
            <a:fillRect/>
          </a:stretch>
        </p:blipFill>
        <p:spPr>
          <a:xfrm>
            <a:off x="7479322" y="2174404"/>
            <a:ext cx="4712678" cy="3141785"/>
          </a:xfrm>
          <a:prstGeom prst="rect">
            <a:avLst/>
          </a:prstGeom>
        </p:spPr>
      </p:pic>
    </p:spTree>
    <p:extLst>
      <p:ext uri="{BB962C8B-B14F-4D97-AF65-F5344CB8AC3E}">
        <p14:creationId xmlns:p14="http://schemas.microsoft.com/office/powerpoint/2010/main" val="23384977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4CF62-936D-80F0-E60F-8B2A7761619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451725F-F5D5-17C9-E23D-E04491687DCB}"/>
              </a:ext>
            </a:extLst>
          </p:cNvPr>
          <p:cNvSpPr txBox="1"/>
          <p:nvPr/>
        </p:nvSpPr>
        <p:spPr>
          <a:xfrm>
            <a:off x="778412" y="1212047"/>
            <a:ext cx="5852160" cy="400110"/>
          </a:xfrm>
          <a:prstGeom prst="rect">
            <a:avLst/>
          </a:prstGeom>
          <a:noFill/>
        </p:spPr>
        <p:txBody>
          <a:bodyPr wrap="square" rtlCol="0">
            <a:spAutoFit/>
          </a:bodyPr>
          <a:lstStyle/>
          <a:p>
            <a:r>
              <a:rPr lang="en-US" sz="2000" b="1" dirty="0"/>
              <a:t>Managing Performance Trends:</a:t>
            </a:r>
          </a:p>
        </p:txBody>
      </p:sp>
      <p:sp>
        <p:nvSpPr>
          <p:cNvPr id="5" name="TextBox 4">
            <a:extLst>
              <a:ext uri="{FF2B5EF4-FFF2-40B4-BE49-F238E27FC236}">
                <a16:creationId xmlns:a16="http://schemas.microsoft.com/office/drawing/2014/main" id="{78F4AE7A-AB83-CC31-E94F-013FF0654F5E}"/>
              </a:ext>
            </a:extLst>
          </p:cNvPr>
          <p:cNvSpPr txBox="1"/>
          <p:nvPr/>
        </p:nvSpPr>
        <p:spPr>
          <a:xfrm>
            <a:off x="4442467" y="286351"/>
            <a:ext cx="3997481" cy="584775"/>
          </a:xfrm>
          <a:prstGeom prst="rect">
            <a:avLst/>
          </a:prstGeom>
          <a:noFill/>
        </p:spPr>
        <p:txBody>
          <a:bodyPr wrap="square" rtlCol="0">
            <a:spAutoFit/>
          </a:bodyPr>
          <a:lstStyle/>
          <a:p>
            <a:pPr algn="ctr"/>
            <a:r>
              <a:rPr lang="en-US" sz="3200" b="1" dirty="0">
                <a:latin typeface="Aptos Narrow" panose="020B0004020202020204" pitchFamily="34" charset="0"/>
                <a:cs typeface="APPLE CHANCERY" panose="03020702040506060504" pitchFamily="66" charset="-79"/>
              </a:rPr>
              <a:t>Recommendation</a:t>
            </a:r>
          </a:p>
        </p:txBody>
      </p:sp>
      <p:sp>
        <p:nvSpPr>
          <p:cNvPr id="7" name="TextBox 6">
            <a:extLst>
              <a:ext uri="{FF2B5EF4-FFF2-40B4-BE49-F238E27FC236}">
                <a16:creationId xmlns:a16="http://schemas.microsoft.com/office/drawing/2014/main" id="{22B4EDC3-2064-4BD0-D149-DD52EBEB3583}"/>
              </a:ext>
            </a:extLst>
          </p:cNvPr>
          <p:cNvSpPr txBox="1"/>
          <p:nvPr/>
        </p:nvSpPr>
        <p:spPr>
          <a:xfrm>
            <a:off x="586153" y="2314135"/>
            <a:ext cx="6489895" cy="2308324"/>
          </a:xfrm>
          <a:prstGeom prst="rect">
            <a:avLst/>
          </a:prstGeom>
          <a:noFill/>
        </p:spPr>
        <p:txBody>
          <a:bodyPr wrap="square" rtlCol="0">
            <a:spAutoFit/>
          </a:bodyPr>
          <a:lstStyle/>
          <a:p>
            <a:pPr marL="285750" indent="-285750">
              <a:buFont typeface="Arial" panose="020B0604020202020204" pitchFamily="34" charset="0"/>
              <a:buChar char="•"/>
            </a:pPr>
            <a:r>
              <a:rPr lang="en-IN" dirty="0"/>
              <a:t>Conduct a deep dive to identify factors contributing to the increasing average resolution time.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Leverage insights from high customer satisfaction to preserve and enhance aspects driving it while streamlining for speed.</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Forecast future demand and assess staffing and skill set adequacy based on increasing resolution times.</a:t>
            </a:r>
          </a:p>
        </p:txBody>
      </p:sp>
      <p:pic>
        <p:nvPicPr>
          <p:cNvPr id="2" name="Picture 1">
            <a:extLst>
              <a:ext uri="{FF2B5EF4-FFF2-40B4-BE49-F238E27FC236}">
                <a16:creationId xmlns:a16="http://schemas.microsoft.com/office/drawing/2014/main" id="{4E8EDE3D-922C-BEA9-4B4A-E804E6BDCDDB}"/>
              </a:ext>
            </a:extLst>
          </p:cNvPr>
          <p:cNvPicPr>
            <a:picLocks noChangeAspect="1"/>
          </p:cNvPicPr>
          <p:nvPr/>
        </p:nvPicPr>
        <p:blipFill>
          <a:blip r:embed="rId2"/>
          <a:stretch>
            <a:fillRect/>
          </a:stretch>
        </p:blipFill>
        <p:spPr>
          <a:xfrm>
            <a:off x="6925993" y="1412102"/>
            <a:ext cx="4875632" cy="4033796"/>
          </a:xfrm>
          <a:prstGeom prst="rect">
            <a:avLst/>
          </a:prstGeom>
        </p:spPr>
      </p:pic>
    </p:spTree>
    <p:extLst>
      <p:ext uri="{BB962C8B-B14F-4D97-AF65-F5344CB8AC3E}">
        <p14:creationId xmlns:p14="http://schemas.microsoft.com/office/powerpoint/2010/main" val="1969641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53C7AC-FF8B-2D5C-7C05-589A293CCA4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D069AD6-423D-F80C-F196-36CCDE666432}"/>
              </a:ext>
            </a:extLst>
          </p:cNvPr>
          <p:cNvSpPr txBox="1"/>
          <p:nvPr/>
        </p:nvSpPr>
        <p:spPr>
          <a:xfrm>
            <a:off x="778412" y="1212047"/>
            <a:ext cx="5852160" cy="400110"/>
          </a:xfrm>
          <a:prstGeom prst="rect">
            <a:avLst/>
          </a:prstGeom>
          <a:noFill/>
        </p:spPr>
        <p:txBody>
          <a:bodyPr wrap="square" rtlCol="0">
            <a:spAutoFit/>
          </a:bodyPr>
          <a:lstStyle/>
          <a:p>
            <a:r>
              <a:rPr lang="en-IN" sz="2000" b="1" dirty="0"/>
              <a:t>Strategic Tech Investments</a:t>
            </a:r>
            <a:r>
              <a:rPr lang="en-US" sz="2000" b="1" dirty="0"/>
              <a:t>:</a:t>
            </a:r>
          </a:p>
        </p:txBody>
      </p:sp>
      <p:sp>
        <p:nvSpPr>
          <p:cNvPr id="5" name="TextBox 4">
            <a:extLst>
              <a:ext uri="{FF2B5EF4-FFF2-40B4-BE49-F238E27FC236}">
                <a16:creationId xmlns:a16="http://schemas.microsoft.com/office/drawing/2014/main" id="{048728EF-3E2D-6E9F-292A-FFE8D4B3F804}"/>
              </a:ext>
            </a:extLst>
          </p:cNvPr>
          <p:cNvSpPr txBox="1"/>
          <p:nvPr/>
        </p:nvSpPr>
        <p:spPr>
          <a:xfrm>
            <a:off x="4442467" y="286351"/>
            <a:ext cx="3997481" cy="584775"/>
          </a:xfrm>
          <a:prstGeom prst="rect">
            <a:avLst/>
          </a:prstGeom>
          <a:noFill/>
        </p:spPr>
        <p:txBody>
          <a:bodyPr wrap="square" rtlCol="0">
            <a:spAutoFit/>
          </a:bodyPr>
          <a:lstStyle/>
          <a:p>
            <a:pPr algn="ctr"/>
            <a:r>
              <a:rPr lang="en-US" sz="3200" b="1" dirty="0">
                <a:latin typeface="Aptos Narrow" panose="020B0004020202020204" pitchFamily="34" charset="0"/>
                <a:cs typeface="APPLE CHANCERY" panose="03020702040506060504" pitchFamily="66" charset="-79"/>
              </a:rPr>
              <a:t>Recommendation</a:t>
            </a:r>
          </a:p>
        </p:txBody>
      </p:sp>
      <p:sp>
        <p:nvSpPr>
          <p:cNvPr id="7" name="TextBox 6">
            <a:extLst>
              <a:ext uri="{FF2B5EF4-FFF2-40B4-BE49-F238E27FC236}">
                <a16:creationId xmlns:a16="http://schemas.microsoft.com/office/drawing/2014/main" id="{3E59AA9F-38AD-210D-CE80-2795F8E6ADE3}"/>
              </a:ext>
            </a:extLst>
          </p:cNvPr>
          <p:cNvSpPr txBox="1"/>
          <p:nvPr/>
        </p:nvSpPr>
        <p:spPr>
          <a:xfrm>
            <a:off x="586153" y="2314135"/>
            <a:ext cx="6489895" cy="3693319"/>
          </a:xfrm>
          <a:prstGeom prst="rect">
            <a:avLst/>
          </a:prstGeom>
          <a:noFill/>
        </p:spPr>
        <p:txBody>
          <a:bodyPr wrap="square" rtlCol="0">
            <a:spAutoFit/>
          </a:bodyPr>
          <a:lstStyle/>
          <a:p>
            <a:pPr marL="285750" indent="-285750">
              <a:buFont typeface="Arial" panose="020B0604020202020204" pitchFamily="34" charset="0"/>
              <a:buChar char="•"/>
            </a:pPr>
            <a:r>
              <a:rPr lang="en-IN" dirty="0"/>
              <a:t>For high-volume categories like System and Login Access, focus on automation and self-service solutions (e.g., automated password resets, proactive monitoring, initial diagnostics).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For Hardware, invest in better IT Asset Management systems, efficient spare parts inventory, and enhanced service level agreements with vendors.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For System and Software, invest in advanced remote diagnostic tools and a robust, searchable knowledge management system.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Invest in IT Ticket Management software with better routing and workload balancing.</a:t>
            </a:r>
            <a:endParaRPr lang="en-US" dirty="0"/>
          </a:p>
        </p:txBody>
      </p:sp>
      <p:pic>
        <p:nvPicPr>
          <p:cNvPr id="2" name="Picture 1">
            <a:extLst>
              <a:ext uri="{FF2B5EF4-FFF2-40B4-BE49-F238E27FC236}">
                <a16:creationId xmlns:a16="http://schemas.microsoft.com/office/drawing/2014/main" id="{8853AFC9-E8BD-1540-3327-EAB2053099A8}"/>
              </a:ext>
            </a:extLst>
          </p:cNvPr>
          <p:cNvPicPr>
            <a:picLocks noChangeAspect="1"/>
          </p:cNvPicPr>
          <p:nvPr/>
        </p:nvPicPr>
        <p:blipFill>
          <a:blip r:embed="rId2"/>
          <a:stretch>
            <a:fillRect/>
          </a:stretch>
        </p:blipFill>
        <p:spPr>
          <a:xfrm>
            <a:off x="6976696" y="1593850"/>
            <a:ext cx="4991100" cy="3670300"/>
          </a:xfrm>
          <a:prstGeom prst="rect">
            <a:avLst/>
          </a:prstGeom>
        </p:spPr>
      </p:pic>
    </p:spTree>
    <p:extLst>
      <p:ext uri="{BB962C8B-B14F-4D97-AF65-F5344CB8AC3E}">
        <p14:creationId xmlns:p14="http://schemas.microsoft.com/office/powerpoint/2010/main" val="13741339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47848-972E-6F2A-791F-9A20CC68B9B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D4A51B0-DC77-F7F1-6481-504A57F99157}"/>
              </a:ext>
            </a:extLst>
          </p:cNvPr>
          <p:cNvSpPr txBox="1"/>
          <p:nvPr/>
        </p:nvSpPr>
        <p:spPr>
          <a:xfrm>
            <a:off x="778412" y="1212047"/>
            <a:ext cx="5852160" cy="400110"/>
          </a:xfrm>
          <a:prstGeom prst="rect">
            <a:avLst/>
          </a:prstGeom>
          <a:noFill/>
        </p:spPr>
        <p:txBody>
          <a:bodyPr wrap="square" rtlCol="0">
            <a:spAutoFit/>
          </a:bodyPr>
          <a:lstStyle/>
          <a:p>
            <a:r>
              <a:rPr lang="en-IN" sz="2000" b="1" dirty="0"/>
              <a:t>Leveraging Agent Expertise</a:t>
            </a:r>
            <a:r>
              <a:rPr lang="en-US" sz="2000" b="1" dirty="0"/>
              <a:t>:</a:t>
            </a:r>
          </a:p>
        </p:txBody>
      </p:sp>
      <p:sp>
        <p:nvSpPr>
          <p:cNvPr id="5" name="TextBox 4">
            <a:extLst>
              <a:ext uri="{FF2B5EF4-FFF2-40B4-BE49-F238E27FC236}">
                <a16:creationId xmlns:a16="http://schemas.microsoft.com/office/drawing/2014/main" id="{8AA3C075-84DE-209E-CCA7-10B90A18DEE5}"/>
              </a:ext>
            </a:extLst>
          </p:cNvPr>
          <p:cNvSpPr txBox="1"/>
          <p:nvPr/>
        </p:nvSpPr>
        <p:spPr>
          <a:xfrm>
            <a:off x="4442467" y="286351"/>
            <a:ext cx="3997481" cy="584775"/>
          </a:xfrm>
          <a:prstGeom prst="rect">
            <a:avLst/>
          </a:prstGeom>
          <a:noFill/>
        </p:spPr>
        <p:txBody>
          <a:bodyPr wrap="square" rtlCol="0">
            <a:spAutoFit/>
          </a:bodyPr>
          <a:lstStyle/>
          <a:p>
            <a:pPr algn="ctr"/>
            <a:r>
              <a:rPr lang="en-US" sz="3200" b="1" dirty="0">
                <a:latin typeface="Aptos Narrow" panose="020B0004020202020204" pitchFamily="34" charset="0"/>
                <a:cs typeface="APPLE CHANCERY" panose="03020702040506060504" pitchFamily="66" charset="-79"/>
              </a:rPr>
              <a:t>Recommendation</a:t>
            </a:r>
          </a:p>
        </p:txBody>
      </p:sp>
      <p:sp>
        <p:nvSpPr>
          <p:cNvPr id="7" name="TextBox 6">
            <a:extLst>
              <a:ext uri="{FF2B5EF4-FFF2-40B4-BE49-F238E27FC236}">
                <a16:creationId xmlns:a16="http://schemas.microsoft.com/office/drawing/2014/main" id="{37D451DB-9DA5-7ACF-0E8B-35EDA0ACA170}"/>
              </a:ext>
            </a:extLst>
          </p:cNvPr>
          <p:cNvSpPr txBox="1"/>
          <p:nvPr/>
        </p:nvSpPr>
        <p:spPr>
          <a:xfrm>
            <a:off x="778412" y="2134007"/>
            <a:ext cx="8196776" cy="1477328"/>
          </a:xfrm>
          <a:prstGeom prst="rect">
            <a:avLst/>
          </a:prstGeom>
          <a:noFill/>
        </p:spPr>
        <p:txBody>
          <a:bodyPr wrap="square" rtlCol="0">
            <a:spAutoFit/>
          </a:bodyPr>
          <a:lstStyle/>
          <a:p>
            <a:pPr marL="285750" indent="-285750">
              <a:buFont typeface="Arial" panose="020B0604020202020204" pitchFamily="34" charset="0"/>
              <a:buChar char="•"/>
            </a:pPr>
            <a:r>
              <a:rPr lang="en-IN" dirty="0"/>
              <a:t>Encourage high-volume agents (28-32 and 43-47 age groups) to document solutions in the knowledge base.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Utilize the expertise of 48-53 age group agents for mentorship, knowledge base refinement, and handling complex/high-priority tickets. </a:t>
            </a:r>
          </a:p>
        </p:txBody>
      </p:sp>
      <p:pic>
        <p:nvPicPr>
          <p:cNvPr id="3" name="Picture 2">
            <a:extLst>
              <a:ext uri="{FF2B5EF4-FFF2-40B4-BE49-F238E27FC236}">
                <a16:creationId xmlns:a16="http://schemas.microsoft.com/office/drawing/2014/main" id="{1C4F11A3-2440-DE0F-1D7C-4C0E951040EE}"/>
              </a:ext>
            </a:extLst>
          </p:cNvPr>
          <p:cNvPicPr>
            <a:picLocks noChangeAspect="1"/>
          </p:cNvPicPr>
          <p:nvPr/>
        </p:nvPicPr>
        <p:blipFill>
          <a:blip r:embed="rId2"/>
          <a:stretch>
            <a:fillRect/>
          </a:stretch>
        </p:blipFill>
        <p:spPr>
          <a:xfrm>
            <a:off x="5683348" y="3505742"/>
            <a:ext cx="6382862" cy="3352258"/>
          </a:xfrm>
          <a:prstGeom prst="rect">
            <a:avLst/>
          </a:prstGeom>
        </p:spPr>
      </p:pic>
    </p:spTree>
    <p:extLst>
      <p:ext uri="{BB962C8B-B14F-4D97-AF65-F5344CB8AC3E}">
        <p14:creationId xmlns:p14="http://schemas.microsoft.com/office/powerpoint/2010/main" val="40996558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FB28B-DBCE-443D-2E3F-091466E909C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47937D9-8A8D-8B89-3205-CE37E788F76A}"/>
              </a:ext>
            </a:extLst>
          </p:cNvPr>
          <p:cNvSpPr txBox="1"/>
          <p:nvPr/>
        </p:nvSpPr>
        <p:spPr>
          <a:xfrm>
            <a:off x="778412" y="1212047"/>
            <a:ext cx="5852160" cy="400110"/>
          </a:xfrm>
          <a:prstGeom prst="rect">
            <a:avLst/>
          </a:prstGeom>
          <a:noFill/>
        </p:spPr>
        <p:txBody>
          <a:bodyPr wrap="square" rtlCol="0">
            <a:spAutoFit/>
          </a:bodyPr>
          <a:lstStyle/>
          <a:p>
            <a:r>
              <a:rPr lang="en-US" sz="2000" b="1" dirty="0"/>
              <a:t>Plan for Re-occurring Trends:</a:t>
            </a:r>
          </a:p>
        </p:txBody>
      </p:sp>
      <p:sp>
        <p:nvSpPr>
          <p:cNvPr id="5" name="TextBox 4">
            <a:extLst>
              <a:ext uri="{FF2B5EF4-FFF2-40B4-BE49-F238E27FC236}">
                <a16:creationId xmlns:a16="http://schemas.microsoft.com/office/drawing/2014/main" id="{E0DA405F-A160-15C9-B925-2F5334440C8A}"/>
              </a:ext>
            </a:extLst>
          </p:cNvPr>
          <p:cNvSpPr txBox="1"/>
          <p:nvPr/>
        </p:nvSpPr>
        <p:spPr>
          <a:xfrm>
            <a:off x="4442467" y="286351"/>
            <a:ext cx="3997481" cy="584775"/>
          </a:xfrm>
          <a:prstGeom prst="rect">
            <a:avLst/>
          </a:prstGeom>
          <a:noFill/>
        </p:spPr>
        <p:txBody>
          <a:bodyPr wrap="square" rtlCol="0">
            <a:spAutoFit/>
          </a:bodyPr>
          <a:lstStyle/>
          <a:p>
            <a:pPr algn="ctr"/>
            <a:r>
              <a:rPr lang="en-US" sz="3200" b="1" dirty="0">
                <a:latin typeface="Aptos Narrow" panose="020B0004020202020204" pitchFamily="34" charset="0"/>
                <a:cs typeface="APPLE CHANCERY" panose="03020702040506060504" pitchFamily="66" charset="-79"/>
              </a:rPr>
              <a:t>Recommendation</a:t>
            </a:r>
          </a:p>
        </p:txBody>
      </p:sp>
      <p:sp>
        <p:nvSpPr>
          <p:cNvPr id="7" name="TextBox 6">
            <a:extLst>
              <a:ext uri="{FF2B5EF4-FFF2-40B4-BE49-F238E27FC236}">
                <a16:creationId xmlns:a16="http://schemas.microsoft.com/office/drawing/2014/main" id="{10C52C78-7ED8-1579-DFB6-582AD31C365D}"/>
              </a:ext>
            </a:extLst>
          </p:cNvPr>
          <p:cNvSpPr txBox="1"/>
          <p:nvPr/>
        </p:nvSpPr>
        <p:spPr>
          <a:xfrm>
            <a:off x="778412" y="1953078"/>
            <a:ext cx="10911840" cy="1200329"/>
          </a:xfrm>
          <a:prstGeom prst="rect">
            <a:avLst/>
          </a:prstGeom>
          <a:noFill/>
        </p:spPr>
        <p:txBody>
          <a:bodyPr wrap="square" rtlCol="0">
            <a:spAutoFit/>
          </a:bodyPr>
          <a:lstStyle/>
          <a:p>
            <a:pPr marL="285750" indent="-285750">
              <a:buFont typeface="Arial" panose="020B0604020202020204" pitchFamily="34" charset="0"/>
              <a:buChar char="•"/>
            </a:pPr>
            <a:r>
              <a:rPr lang="en-IN" dirty="0"/>
              <a:t>Plan for increased IT staff and resources from June to September due to mid-year peaks.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 Utilize lower volume months (April-May leading to peak, January-February, November-December off-peak) for proactive checks, system updates, staff training, and strategic planning.</a:t>
            </a:r>
          </a:p>
        </p:txBody>
      </p:sp>
      <p:pic>
        <p:nvPicPr>
          <p:cNvPr id="2" name="Picture 1">
            <a:extLst>
              <a:ext uri="{FF2B5EF4-FFF2-40B4-BE49-F238E27FC236}">
                <a16:creationId xmlns:a16="http://schemas.microsoft.com/office/drawing/2014/main" id="{51A32FF2-8F89-FA7D-0074-24B1EFBC1C93}"/>
              </a:ext>
            </a:extLst>
          </p:cNvPr>
          <p:cNvPicPr>
            <a:picLocks noChangeAspect="1"/>
          </p:cNvPicPr>
          <p:nvPr/>
        </p:nvPicPr>
        <p:blipFill>
          <a:blip r:embed="rId2"/>
          <a:stretch>
            <a:fillRect/>
          </a:stretch>
        </p:blipFill>
        <p:spPr>
          <a:xfrm>
            <a:off x="969080" y="3141745"/>
            <a:ext cx="10346032" cy="3353971"/>
          </a:xfrm>
          <a:prstGeom prst="rect">
            <a:avLst/>
          </a:prstGeom>
        </p:spPr>
      </p:pic>
    </p:spTree>
    <p:extLst>
      <p:ext uri="{BB962C8B-B14F-4D97-AF65-F5344CB8AC3E}">
        <p14:creationId xmlns:p14="http://schemas.microsoft.com/office/powerpoint/2010/main" val="16442972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4667A-5856-3092-1C79-7B501883199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5CEF679-D712-C2AE-BAB6-EC5FC23E09AF}"/>
              </a:ext>
            </a:extLst>
          </p:cNvPr>
          <p:cNvSpPr txBox="1"/>
          <p:nvPr/>
        </p:nvSpPr>
        <p:spPr>
          <a:xfrm>
            <a:off x="778412" y="1212047"/>
            <a:ext cx="5852160" cy="400110"/>
          </a:xfrm>
          <a:prstGeom prst="rect">
            <a:avLst/>
          </a:prstGeom>
          <a:noFill/>
        </p:spPr>
        <p:txBody>
          <a:bodyPr wrap="square" rtlCol="0">
            <a:spAutoFit/>
          </a:bodyPr>
          <a:lstStyle/>
          <a:p>
            <a:r>
              <a:rPr lang="en-IN" sz="2000" b="1" dirty="0"/>
              <a:t>Summary of Key Findings &amp; Implications:</a:t>
            </a:r>
            <a:endParaRPr lang="en-US" sz="2000" b="1" dirty="0"/>
          </a:p>
        </p:txBody>
      </p:sp>
      <p:sp>
        <p:nvSpPr>
          <p:cNvPr id="5" name="TextBox 4">
            <a:extLst>
              <a:ext uri="{FF2B5EF4-FFF2-40B4-BE49-F238E27FC236}">
                <a16:creationId xmlns:a16="http://schemas.microsoft.com/office/drawing/2014/main" id="{D2F1A472-F6E4-0138-2CAA-741994DA9BDC}"/>
              </a:ext>
            </a:extLst>
          </p:cNvPr>
          <p:cNvSpPr txBox="1"/>
          <p:nvPr/>
        </p:nvSpPr>
        <p:spPr>
          <a:xfrm>
            <a:off x="4442467" y="286351"/>
            <a:ext cx="3997481" cy="584775"/>
          </a:xfrm>
          <a:prstGeom prst="rect">
            <a:avLst/>
          </a:prstGeom>
          <a:noFill/>
        </p:spPr>
        <p:txBody>
          <a:bodyPr wrap="square" rtlCol="0">
            <a:spAutoFit/>
          </a:bodyPr>
          <a:lstStyle/>
          <a:p>
            <a:pPr algn="ctr"/>
            <a:r>
              <a:rPr lang="en-US" sz="3200" b="1" dirty="0">
                <a:latin typeface="Aptos Narrow" panose="020B0004020202020204" pitchFamily="34" charset="0"/>
                <a:cs typeface="APPLE CHANCERY" panose="03020702040506060504" pitchFamily="66" charset="-79"/>
              </a:rPr>
              <a:t>Key Findings</a:t>
            </a:r>
          </a:p>
        </p:txBody>
      </p:sp>
      <p:sp>
        <p:nvSpPr>
          <p:cNvPr id="3" name="TextBox 2">
            <a:extLst>
              <a:ext uri="{FF2B5EF4-FFF2-40B4-BE49-F238E27FC236}">
                <a16:creationId xmlns:a16="http://schemas.microsoft.com/office/drawing/2014/main" id="{C836BD96-B931-7202-E853-39E1E8D0FEEA}"/>
              </a:ext>
            </a:extLst>
          </p:cNvPr>
          <p:cNvSpPr txBox="1"/>
          <p:nvPr/>
        </p:nvSpPr>
        <p:spPr>
          <a:xfrm>
            <a:off x="778412" y="1953078"/>
            <a:ext cx="10025576" cy="2862322"/>
          </a:xfrm>
          <a:prstGeom prst="rect">
            <a:avLst/>
          </a:prstGeom>
          <a:noFill/>
        </p:spPr>
        <p:txBody>
          <a:bodyPr wrap="square" rtlCol="0">
            <a:spAutoFit/>
          </a:bodyPr>
          <a:lstStyle/>
          <a:p>
            <a:pPr marL="285750" indent="-285750">
              <a:buFont typeface="Arial" panose="020B0604020202020204" pitchFamily="34" charset="0"/>
              <a:buChar char="•"/>
            </a:pPr>
            <a:r>
              <a:rPr lang="en-IN" dirty="0"/>
              <a:t>Ticket volume has more than doubled in five years, straining existing resources and causing resolution times to increase, particularly for complex Hardware and System issues.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Despite rising workloads and longer resolution times, customer satisfaction remains high. However, there are notable performance differences among agent age groups, with specific groups showing excellence in certain areas and underperformance in others.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The current ticket management software exhibits critical flaws, as evidenced by a large number of unassigned priorities and illogical resolution times (e.g., "Normal" tickets taking longer than "Major" ones).</a:t>
            </a:r>
            <a:endParaRPr lang="en-US" dirty="0"/>
          </a:p>
        </p:txBody>
      </p:sp>
    </p:spTree>
    <p:extLst>
      <p:ext uri="{BB962C8B-B14F-4D97-AF65-F5344CB8AC3E}">
        <p14:creationId xmlns:p14="http://schemas.microsoft.com/office/powerpoint/2010/main" val="25620983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6F7B0-7EA2-21A9-CF9C-3553EE8BAE6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0F79BCD-0037-CD2A-61FA-0FA9A6A4F167}"/>
              </a:ext>
            </a:extLst>
          </p:cNvPr>
          <p:cNvSpPr txBox="1"/>
          <p:nvPr/>
        </p:nvSpPr>
        <p:spPr>
          <a:xfrm>
            <a:off x="4442467" y="286351"/>
            <a:ext cx="3997481" cy="584775"/>
          </a:xfrm>
          <a:prstGeom prst="rect">
            <a:avLst/>
          </a:prstGeom>
          <a:noFill/>
        </p:spPr>
        <p:txBody>
          <a:bodyPr wrap="square" rtlCol="0">
            <a:spAutoFit/>
          </a:bodyPr>
          <a:lstStyle/>
          <a:p>
            <a:pPr algn="ctr"/>
            <a:r>
              <a:rPr lang="en-US" sz="3200" b="1" dirty="0">
                <a:latin typeface="Aptos Narrow" panose="020B0004020202020204" pitchFamily="34" charset="0"/>
                <a:cs typeface="APPLE CHANCERY" panose="03020702040506060504" pitchFamily="66" charset="-79"/>
              </a:rPr>
              <a:t>Highly Suggested</a:t>
            </a:r>
          </a:p>
        </p:txBody>
      </p:sp>
      <p:sp>
        <p:nvSpPr>
          <p:cNvPr id="3" name="TextBox 2">
            <a:extLst>
              <a:ext uri="{FF2B5EF4-FFF2-40B4-BE49-F238E27FC236}">
                <a16:creationId xmlns:a16="http://schemas.microsoft.com/office/drawing/2014/main" id="{637C6C1F-2984-7FF2-80E8-C7456074A25C}"/>
              </a:ext>
            </a:extLst>
          </p:cNvPr>
          <p:cNvSpPr txBox="1"/>
          <p:nvPr/>
        </p:nvSpPr>
        <p:spPr>
          <a:xfrm>
            <a:off x="975360" y="1545114"/>
            <a:ext cx="8492197" cy="2862322"/>
          </a:xfrm>
          <a:prstGeom prst="rect">
            <a:avLst/>
          </a:prstGeom>
          <a:noFill/>
        </p:spPr>
        <p:txBody>
          <a:bodyPr wrap="square" rtlCol="0">
            <a:spAutoFit/>
          </a:bodyPr>
          <a:lstStyle/>
          <a:p>
            <a:pPr marL="285750" indent="-285750">
              <a:buFont typeface="Arial" panose="020B0604020202020204" pitchFamily="34" charset="0"/>
              <a:buChar char="•"/>
            </a:pPr>
            <a:r>
              <a:rPr lang="en-IN" dirty="0"/>
              <a:t>Prioritize investing in enhanced ticket management software and agent training. These are the most impactful levers for scaling operations, improving efficiency, and managing the accelerating demand.</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Implement targeted training for agents to address specific performance gaps and leverage the expertise of high-performing teams for mentorship and knowledge sharing.</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Standardize ticket prioritization and streamline workflows, especially for Hardware and System requests, which are the most time-consuming to resolve.</a:t>
            </a:r>
          </a:p>
        </p:txBody>
      </p:sp>
    </p:spTree>
    <p:extLst>
      <p:ext uri="{BB962C8B-B14F-4D97-AF65-F5344CB8AC3E}">
        <p14:creationId xmlns:p14="http://schemas.microsoft.com/office/powerpoint/2010/main" val="18879357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F5B00DF-2C7F-479F-8BBB-7F04B387BF25}"/>
              </a:ext>
            </a:extLst>
          </p:cNvPr>
          <p:cNvSpPr txBox="1"/>
          <p:nvPr/>
        </p:nvSpPr>
        <p:spPr>
          <a:xfrm>
            <a:off x="3232725" y="219419"/>
            <a:ext cx="6502401" cy="584775"/>
          </a:xfrm>
          <a:prstGeom prst="rect">
            <a:avLst/>
          </a:prstGeom>
          <a:noFill/>
        </p:spPr>
        <p:txBody>
          <a:bodyPr wrap="square" rtlCol="0">
            <a:spAutoFit/>
          </a:bodyPr>
          <a:lstStyle/>
          <a:p>
            <a:pPr algn="ctr"/>
            <a:r>
              <a:rPr lang="en-US" sz="3200" b="1" dirty="0">
                <a:latin typeface="Aptos Narrow" panose="020B0004020202020204" pitchFamily="34" charset="0"/>
                <a:cs typeface="APPLE CHANCERY" panose="03020702040506060504" pitchFamily="66" charset="-79"/>
              </a:rPr>
              <a:t>Dashboard</a:t>
            </a:r>
          </a:p>
        </p:txBody>
      </p:sp>
      <p:pic>
        <p:nvPicPr>
          <p:cNvPr id="2" name="Picture 1">
            <a:extLst>
              <a:ext uri="{FF2B5EF4-FFF2-40B4-BE49-F238E27FC236}">
                <a16:creationId xmlns:a16="http://schemas.microsoft.com/office/drawing/2014/main" id="{8E526894-2C37-9FEB-304F-2AE26FB79DC9}"/>
              </a:ext>
            </a:extLst>
          </p:cNvPr>
          <p:cNvPicPr>
            <a:picLocks noChangeAspect="1"/>
          </p:cNvPicPr>
          <p:nvPr/>
        </p:nvPicPr>
        <p:blipFill>
          <a:blip r:embed="rId2"/>
          <a:stretch>
            <a:fillRect/>
          </a:stretch>
        </p:blipFill>
        <p:spPr>
          <a:xfrm>
            <a:off x="1576754" y="804194"/>
            <a:ext cx="9691468" cy="6019926"/>
          </a:xfrm>
          <a:prstGeom prst="rect">
            <a:avLst/>
          </a:prstGeom>
        </p:spPr>
      </p:pic>
    </p:spTree>
    <p:extLst>
      <p:ext uri="{BB962C8B-B14F-4D97-AF65-F5344CB8AC3E}">
        <p14:creationId xmlns:p14="http://schemas.microsoft.com/office/powerpoint/2010/main" val="12619132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EDFC40-B618-F5A7-2B16-BA0F93E80AC5}"/>
              </a:ext>
            </a:extLst>
          </p:cNvPr>
          <p:cNvPicPr>
            <a:picLocks noChangeAspect="1"/>
          </p:cNvPicPr>
          <p:nvPr/>
        </p:nvPicPr>
        <p:blipFill>
          <a:blip r:embed="rId2"/>
          <a:stretch>
            <a:fillRect/>
          </a:stretch>
        </p:blipFill>
        <p:spPr>
          <a:xfrm>
            <a:off x="310661" y="0"/>
            <a:ext cx="11553569" cy="6858000"/>
          </a:xfrm>
          <a:prstGeom prst="rect">
            <a:avLst/>
          </a:prstGeom>
        </p:spPr>
      </p:pic>
    </p:spTree>
    <p:extLst>
      <p:ext uri="{BB962C8B-B14F-4D97-AF65-F5344CB8AC3E}">
        <p14:creationId xmlns:p14="http://schemas.microsoft.com/office/powerpoint/2010/main" val="21551757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848138-2D59-F5B1-740A-B45268D0F34F}"/>
              </a:ext>
            </a:extLst>
          </p:cNvPr>
          <p:cNvPicPr>
            <a:picLocks noChangeAspect="1"/>
          </p:cNvPicPr>
          <p:nvPr/>
        </p:nvPicPr>
        <p:blipFill>
          <a:blip r:embed="rId2"/>
          <a:stretch>
            <a:fillRect/>
          </a:stretch>
        </p:blipFill>
        <p:spPr>
          <a:xfrm>
            <a:off x="254392" y="0"/>
            <a:ext cx="11618741" cy="6867965"/>
          </a:xfrm>
          <a:prstGeom prst="rect">
            <a:avLst/>
          </a:prstGeom>
        </p:spPr>
      </p:pic>
    </p:spTree>
    <p:extLst>
      <p:ext uri="{BB962C8B-B14F-4D97-AF65-F5344CB8AC3E}">
        <p14:creationId xmlns:p14="http://schemas.microsoft.com/office/powerpoint/2010/main" val="3432118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59B76B5-6E76-F44B-5AB6-14814562ED48}"/>
              </a:ext>
            </a:extLst>
          </p:cNvPr>
          <p:cNvSpPr txBox="1"/>
          <p:nvPr/>
        </p:nvSpPr>
        <p:spPr>
          <a:xfrm>
            <a:off x="2939703" y="398132"/>
            <a:ext cx="6312593" cy="584775"/>
          </a:xfrm>
          <a:prstGeom prst="rect">
            <a:avLst/>
          </a:prstGeom>
          <a:noFill/>
        </p:spPr>
        <p:txBody>
          <a:bodyPr wrap="square" rtlCol="0">
            <a:spAutoFit/>
          </a:bodyPr>
          <a:lstStyle/>
          <a:p>
            <a:pPr algn="ctr"/>
            <a:r>
              <a:rPr lang="en-US" sz="3200" b="1" dirty="0">
                <a:latin typeface="Aptos Narrow" panose="020B0004020202020204" pitchFamily="34" charset="0"/>
                <a:cs typeface="APPLE CHANCERY" panose="03020702040506060504" pitchFamily="66" charset="-79"/>
              </a:rPr>
              <a:t>What is IT Ticket Management</a:t>
            </a:r>
          </a:p>
        </p:txBody>
      </p:sp>
      <p:sp>
        <p:nvSpPr>
          <p:cNvPr id="6" name="TextBox 5">
            <a:extLst>
              <a:ext uri="{FF2B5EF4-FFF2-40B4-BE49-F238E27FC236}">
                <a16:creationId xmlns:a16="http://schemas.microsoft.com/office/drawing/2014/main" id="{8EE05B95-A7C1-2883-3CF5-20BDFC1D66BE}"/>
              </a:ext>
            </a:extLst>
          </p:cNvPr>
          <p:cNvSpPr txBox="1"/>
          <p:nvPr/>
        </p:nvSpPr>
        <p:spPr>
          <a:xfrm>
            <a:off x="5896302" y="2017986"/>
            <a:ext cx="5927835" cy="3477875"/>
          </a:xfrm>
          <a:prstGeom prst="rect">
            <a:avLst/>
          </a:prstGeom>
          <a:noFill/>
        </p:spPr>
        <p:txBody>
          <a:bodyPr wrap="square" rtlCol="0">
            <a:spAutoFit/>
          </a:bodyPr>
          <a:lstStyle/>
          <a:p>
            <a:r>
              <a:rPr lang="en-US" sz="2000" dirty="0">
                <a:latin typeface="Aptos Narrow" panose="020B0004020202020204" pitchFamily="34" charset="0"/>
              </a:rPr>
              <a:t>IT Ticket Management is the systematic process of handling all incoming IT-related issues and service requests within an organization. It involves capturing, categorizing, prioritizing, assigning, tracking, and ultimately resolving these requests from their initiation to their closure. The core aim of this management system, typically facilitated by specialized help desk or service desk software, is to streamline IT support operations, ensure timely and effective problem resolution, and ultimately enhance the satisfaction of end-users by providing organized and efficient assistance.</a:t>
            </a:r>
          </a:p>
        </p:txBody>
      </p:sp>
      <p:pic>
        <p:nvPicPr>
          <p:cNvPr id="8" name="Picture 7">
            <a:extLst>
              <a:ext uri="{FF2B5EF4-FFF2-40B4-BE49-F238E27FC236}">
                <a16:creationId xmlns:a16="http://schemas.microsoft.com/office/drawing/2014/main" id="{D9D486CF-CC52-3FA1-BBFA-3EB7A06F94FC}"/>
              </a:ext>
            </a:extLst>
          </p:cNvPr>
          <p:cNvPicPr>
            <a:picLocks noChangeAspect="1"/>
          </p:cNvPicPr>
          <p:nvPr/>
        </p:nvPicPr>
        <p:blipFill>
          <a:blip r:embed="rId2"/>
          <a:stretch>
            <a:fillRect/>
          </a:stretch>
        </p:blipFill>
        <p:spPr>
          <a:xfrm>
            <a:off x="567559" y="1266591"/>
            <a:ext cx="4865420" cy="4324818"/>
          </a:xfrm>
          <a:prstGeom prst="rect">
            <a:avLst/>
          </a:prstGeom>
        </p:spPr>
      </p:pic>
    </p:spTree>
    <p:extLst>
      <p:ext uri="{BB962C8B-B14F-4D97-AF65-F5344CB8AC3E}">
        <p14:creationId xmlns:p14="http://schemas.microsoft.com/office/powerpoint/2010/main" val="10975018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D98F52-B98B-3680-DB1D-B38E8BE4D504}"/>
              </a:ext>
            </a:extLst>
          </p:cNvPr>
          <p:cNvPicPr>
            <a:picLocks noChangeAspect="1"/>
          </p:cNvPicPr>
          <p:nvPr/>
        </p:nvPicPr>
        <p:blipFill>
          <a:blip r:embed="rId3"/>
          <a:stretch>
            <a:fillRect/>
          </a:stretch>
        </p:blipFill>
        <p:spPr>
          <a:xfrm>
            <a:off x="338797" y="120601"/>
            <a:ext cx="10957560" cy="6512144"/>
          </a:xfrm>
          <a:prstGeom prst="rect">
            <a:avLst/>
          </a:prstGeom>
        </p:spPr>
      </p:pic>
    </p:spTree>
    <p:extLst>
      <p:ext uri="{BB962C8B-B14F-4D97-AF65-F5344CB8AC3E}">
        <p14:creationId xmlns:p14="http://schemas.microsoft.com/office/powerpoint/2010/main" val="34296518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6F569-D1D1-B350-33E3-5AEDB0F468F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FA8F6DC-D545-4145-75C6-1A7CBCBE27D2}"/>
              </a:ext>
            </a:extLst>
          </p:cNvPr>
          <p:cNvSpPr txBox="1"/>
          <p:nvPr/>
        </p:nvSpPr>
        <p:spPr>
          <a:xfrm>
            <a:off x="4442467" y="286351"/>
            <a:ext cx="3997481" cy="584775"/>
          </a:xfrm>
          <a:prstGeom prst="rect">
            <a:avLst/>
          </a:prstGeom>
          <a:noFill/>
        </p:spPr>
        <p:txBody>
          <a:bodyPr wrap="square" rtlCol="0">
            <a:spAutoFit/>
          </a:bodyPr>
          <a:lstStyle/>
          <a:p>
            <a:pPr algn="ctr"/>
            <a:r>
              <a:rPr lang="en-US" sz="3200" b="1" dirty="0">
                <a:latin typeface="Aptos Narrow" panose="020B0004020202020204" pitchFamily="34" charset="0"/>
                <a:cs typeface="APPLE CHANCERY" panose="03020702040506060504" pitchFamily="66" charset="-79"/>
              </a:rPr>
              <a:t>Conclusion</a:t>
            </a:r>
          </a:p>
        </p:txBody>
      </p:sp>
      <p:sp>
        <p:nvSpPr>
          <p:cNvPr id="3" name="TextBox 2">
            <a:extLst>
              <a:ext uri="{FF2B5EF4-FFF2-40B4-BE49-F238E27FC236}">
                <a16:creationId xmlns:a16="http://schemas.microsoft.com/office/drawing/2014/main" id="{9417C3D0-6833-D952-678C-96FC951F2AB5}"/>
              </a:ext>
            </a:extLst>
          </p:cNvPr>
          <p:cNvSpPr txBox="1"/>
          <p:nvPr/>
        </p:nvSpPr>
        <p:spPr>
          <a:xfrm>
            <a:off x="820615" y="1758840"/>
            <a:ext cx="6550855" cy="3970318"/>
          </a:xfrm>
          <a:prstGeom prst="rect">
            <a:avLst/>
          </a:prstGeom>
          <a:noFill/>
        </p:spPr>
        <p:txBody>
          <a:bodyPr wrap="square" rtlCol="0">
            <a:spAutoFit/>
          </a:bodyPr>
          <a:lstStyle/>
          <a:p>
            <a:pPr marL="285750" indent="-285750">
              <a:buFont typeface="Arial" panose="020B0604020202020204" pitchFamily="34" charset="0"/>
              <a:buChar char="•"/>
            </a:pPr>
            <a:r>
              <a:rPr lang="en-IN" dirty="0"/>
              <a:t>This analysis provides a clear roadmap to transform a growing but reactive IT support function into a proactive, efficient, and scalable operation. By strategically investing in our people and technology, we can sustain high customer satisfaction while successfully meeting the future demands of our organization.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The IT support team is facing a challenge of ever-increasing ticket volume, but has successfully maintained high customer satisfaction. The current system is inefficient, with issues like unassigned priorities. The most effective short-term solution is to invest in training to empower agents and reduce resolution times. For long-term sustainability, a strategic upgrade of the ticket management software is essential to proactively reduce demand and ensure a scalable operation.</a:t>
            </a:r>
          </a:p>
        </p:txBody>
      </p:sp>
      <p:pic>
        <p:nvPicPr>
          <p:cNvPr id="2" name="Picture 1">
            <a:extLst>
              <a:ext uri="{FF2B5EF4-FFF2-40B4-BE49-F238E27FC236}">
                <a16:creationId xmlns:a16="http://schemas.microsoft.com/office/drawing/2014/main" id="{961A2CB7-BC38-8BCD-2DF8-6438CFA7F00A}"/>
              </a:ext>
            </a:extLst>
          </p:cNvPr>
          <p:cNvPicPr>
            <a:picLocks noChangeAspect="1"/>
          </p:cNvPicPr>
          <p:nvPr/>
        </p:nvPicPr>
        <p:blipFill>
          <a:blip r:embed="rId2"/>
          <a:stretch>
            <a:fillRect/>
          </a:stretch>
        </p:blipFill>
        <p:spPr>
          <a:xfrm>
            <a:off x="7526215" y="1406770"/>
            <a:ext cx="4322388" cy="4322388"/>
          </a:xfrm>
          <a:prstGeom prst="rect">
            <a:avLst/>
          </a:prstGeom>
        </p:spPr>
      </p:pic>
    </p:spTree>
    <p:extLst>
      <p:ext uri="{BB962C8B-B14F-4D97-AF65-F5344CB8AC3E}">
        <p14:creationId xmlns:p14="http://schemas.microsoft.com/office/powerpoint/2010/main" val="523076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A91DC2-1C28-F56E-9D11-7E6833973CFF}"/>
              </a:ext>
            </a:extLst>
          </p:cNvPr>
          <p:cNvPicPr>
            <a:picLocks noChangeAspect="1"/>
          </p:cNvPicPr>
          <p:nvPr/>
        </p:nvPicPr>
        <p:blipFill>
          <a:blip r:embed="rId2"/>
          <a:stretch>
            <a:fillRect/>
          </a:stretch>
        </p:blipFill>
        <p:spPr>
          <a:xfrm>
            <a:off x="322351" y="903744"/>
            <a:ext cx="11547298" cy="5580161"/>
          </a:xfrm>
          <a:prstGeom prst="rect">
            <a:avLst/>
          </a:prstGeom>
        </p:spPr>
      </p:pic>
      <p:sp>
        <p:nvSpPr>
          <p:cNvPr id="8" name="TextBox 7">
            <a:extLst>
              <a:ext uri="{FF2B5EF4-FFF2-40B4-BE49-F238E27FC236}">
                <a16:creationId xmlns:a16="http://schemas.microsoft.com/office/drawing/2014/main" id="{165C2B0E-0907-B64F-6E01-7741F1F024DF}"/>
              </a:ext>
            </a:extLst>
          </p:cNvPr>
          <p:cNvSpPr txBox="1"/>
          <p:nvPr/>
        </p:nvSpPr>
        <p:spPr>
          <a:xfrm>
            <a:off x="2210238" y="182376"/>
            <a:ext cx="6312593" cy="584775"/>
          </a:xfrm>
          <a:prstGeom prst="rect">
            <a:avLst/>
          </a:prstGeom>
          <a:noFill/>
        </p:spPr>
        <p:txBody>
          <a:bodyPr wrap="square" rtlCol="0">
            <a:spAutoFit/>
          </a:bodyPr>
          <a:lstStyle/>
          <a:p>
            <a:pPr algn="ctr"/>
            <a:r>
              <a:rPr lang="en-US" sz="3200" b="1" dirty="0">
                <a:latin typeface="Aptos Narrow" panose="020B0004020202020204" pitchFamily="34" charset="0"/>
                <a:cs typeface="APPLE CHANCERY" panose="03020702040506060504" pitchFamily="66" charset="-79"/>
              </a:rPr>
              <a:t>Tickets Sheet Data</a:t>
            </a:r>
          </a:p>
        </p:txBody>
      </p:sp>
    </p:spTree>
    <p:extLst>
      <p:ext uri="{BB962C8B-B14F-4D97-AF65-F5344CB8AC3E}">
        <p14:creationId xmlns:p14="http://schemas.microsoft.com/office/powerpoint/2010/main" val="870230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56126F-F4C1-7625-173B-1A1067A0175F}"/>
              </a:ext>
            </a:extLst>
          </p:cNvPr>
          <p:cNvSpPr txBox="1"/>
          <p:nvPr/>
        </p:nvSpPr>
        <p:spPr>
          <a:xfrm>
            <a:off x="2210238" y="182376"/>
            <a:ext cx="6312593" cy="584775"/>
          </a:xfrm>
          <a:prstGeom prst="rect">
            <a:avLst/>
          </a:prstGeom>
          <a:noFill/>
        </p:spPr>
        <p:txBody>
          <a:bodyPr wrap="square" rtlCol="0">
            <a:spAutoFit/>
          </a:bodyPr>
          <a:lstStyle/>
          <a:p>
            <a:pPr algn="ctr"/>
            <a:r>
              <a:rPr lang="en-US" sz="3200" b="1" dirty="0">
                <a:latin typeface="Aptos Narrow" panose="020B0004020202020204" pitchFamily="34" charset="0"/>
                <a:cs typeface="APPLE CHANCERY" panose="03020702040506060504" pitchFamily="66" charset="-79"/>
              </a:rPr>
              <a:t>IT Agents Sheet Data</a:t>
            </a:r>
          </a:p>
        </p:txBody>
      </p:sp>
      <p:pic>
        <p:nvPicPr>
          <p:cNvPr id="5" name="Picture 4">
            <a:extLst>
              <a:ext uri="{FF2B5EF4-FFF2-40B4-BE49-F238E27FC236}">
                <a16:creationId xmlns:a16="http://schemas.microsoft.com/office/drawing/2014/main" id="{7D272685-BCEA-C690-BDFE-58BECD5D40C8}"/>
              </a:ext>
            </a:extLst>
          </p:cNvPr>
          <p:cNvPicPr>
            <a:picLocks noChangeAspect="1"/>
          </p:cNvPicPr>
          <p:nvPr/>
        </p:nvPicPr>
        <p:blipFill>
          <a:blip r:embed="rId2"/>
          <a:stretch>
            <a:fillRect/>
          </a:stretch>
        </p:blipFill>
        <p:spPr>
          <a:xfrm>
            <a:off x="1775074" y="767151"/>
            <a:ext cx="8641851" cy="5890729"/>
          </a:xfrm>
          <a:prstGeom prst="rect">
            <a:avLst/>
          </a:prstGeom>
        </p:spPr>
      </p:pic>
    </p:spTree>
    <p:extLst>
      <p:ext uri="{BB962C8B-B14F-4D97-AF65-F5344CB8AC3E}">
        <p14:creationId xmlns:p14="http://schemas.microsoft.com/office/powerpoint/2010/main" val="2765602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3EE6A1D-5C43-D314-EC9E-6342E75EF88C}"/>
              </a:ext>
            </a:extLst>
          </p:cNvPr>
          <p:cNvSpPr txBox="1"/>
          <p:nvPr/>
        </p:nvSpPr>
        <p:spPr>
          <a:xfrm>
            <a:off x="527168" y="1079744"/>
            <a:ext cx="6017469" cy="5124480"/>
          </a:xfrm>
          <a:prstGeom prst="rect">
            <a:avLst/>
          </a:prstGeom>
          <a:noFill/>
        </p:spPr>
        <p:txBody>
          <a:bodyPr wrap="square">
            <a:spAutoFit/>
          </a:bodyPr>
          <a:lstStyle/>
          <a:p>
            <a:pPr marL="285750" indent="-285750" rtl="0" fontAlgn="base">
              <a:buFont typeface="Wingdings" pitchFamily="2" charset="2"/>
              <a:buChar char="Ø"/>
            </a:pPr>
            <a:r>
              <a:rPr lang="en-IN" sz="1800" b="1" i="0" u="none" strike="noStrike" dirty="0">
                <a:solidFill>
                  <a:srgbClr val="000000"/>
                </a:solidFill>
                <a:effectLst/>
                <a:latin typeface="Aptos Narrow" panose="020B0004020202020204" pitchFamily="34" charset="0"/>
              </a:rPr>
              <a:t>Tickets Sheet: </a:t>
            </a:r>
            <a:r>
              <a:rPr lang="en-IN" sz="1800" b="0" i="0" u="none" strike="noStrike" dirty="0">
                <a:solidFill>
                  <a:srgbClr val="000000"/>
                </a:solidFill>
                <a:effectLst/>
                <a:latin typeface="Aptos Narrow" panose="020B0004020202020204" pitchFamily="34" charset="0"/>
              </a:rPr>
              <a:t>Contains information about IT support tickets.</a:t>
            </a:r>
          </a:p>
          <a:p>
            <a:pPr marL="285750" indent="-285750" rtl="0" fontAlgn="base">
              <a:buFont typeface="Wingdings" pitchFamily="2" charset="2"/>
              <a:buChar char="Ø"/>
            </a:pPr>
            <a:endParaRPr lang="en-IN" sz="1800" b="0" i="0" u="none" strike="noStrike" dirty="0">
              <a:solidFill>
                <a:srgbClr val="000000"/>
              </a:solidFill>
              <a:effectLst/>
              <a:latin typeface="Aptos Narrow" panose="020B0004020202020204" pitchFamily="34" charset="0"/>
            </a:endParaRPr>
          </a:p>
          <a:p>
            <a:pPr marL="285750" indent="-285750" rtl="0" fontAlgn="base">
              <a:spcAft>
                <a:spcPts val="1000"/>
              </a:spcAft>
              <a:buFont typeface="Arial" panose="020B0604020202020204" pitchFamily="34" charset="0"/>
              <a:buChar char="•"/>
            </a:pPr>
            <a:r>
              <a:rPr lang="en-IN" sz="1800" b="1" i="0" u="none" strike="noStrike" dirty="0">
                <a:solidFill>
                  <a:srgbClr val="000000"/>
                </a:solidFill>
                <a:effectLst/>
                <a:latin typeface="Aptos Narrow" panose="020B0004020202020204" pitchFamily="34" charset="0"/>
              </a:rPr>
              <a:t>ID Ticket: </a:t>
            </a:r>
            <a:r>
              <a:rPr lang="en-IN" sz="1800" b="0" i="0" u="none" strike="noStrike" dirty="0">
                <a:solidFill>
                  <a:srgbClr val="000000"/>
                </a:solidFill>
                <a:effectLst/>
                <a:latin typeface="Aptos Narrow" panose="020B0004020202020204" pitchFamily="34" charset="0"/>
              </a:rPr>
              <a:t>Unique identifier for the ticket.</a:t>
            </a:r>
            <a:endParaRPr lang="en-IN" sz="1800" b="1" i="0" u="none" strike="noStrike" dirty="0">
              <a:solidFill>
                <a:srgbClr val="000000"/>
              </a:solidFill>
              <a:effectLst/>
              <a:latin typeface="Aptos Narrow" panose="020B0004020202020204" pitchFamily="34" charset="0"/>
            </a:endParaRPr>
          </a:p>
          <a:p>
            <a:pPr marL="285750" indent="-285750" rtl="0" fontAlgn="base">
              <a:spcAft>
                <a:spcPts val="1000"/>
              </a:spcAft>
              <a:buFont typeface="Arial" panose="020B0604020202020204" pitchFamily="34" charset="0"/>
              <a:buChar char="•"/>
            </a:pPr>
            <a:r>
              <a:rPr lang="en-IN" sz="1800" b="1" i="0" u="none" strike="noStrike" dirty="0" err="1">
                <a:solidFill>
                  <a:srgbClr val="000000"/>
                </a:solidFill>
                <a:effectLst/>
                <a:latin typeface="Aptos Narrow" panose="020B0004020202020204" pitchFamily="34" charset="0"/>
              </a:rPr>
              <a:t>Fecha</a:t>
            </a:r>
            <a:r>
              <a:rPr lang="en-IN" sz="1800" b="1" i="0" u="none" strike="noStrike" dirty="0">
                <a:solidFill>
                  <a:srgbClr val="000000"/>
                </a:solidFill>
                <a:effectLst/>
                <a:latin typeface="Aptos Narrow" panose="020B0004020202020204" pitchFamily="34" charset="0"/>
              </a:rPr>
              <a:t>: </a:t>
            </a:r>
            <a:r>
              <a:rPr lang="en-IN" sz="1800" b="0" i="0" u="none" strike="noStrike" dirty="0">
                <a:solidFill>
                  <a:srgbClr val="000000"/>
                </a:solidFill>
                <a:effectLst/>
                <a:latin typeface="Aptos Narrow" panose="020B0004020202020204" pitchFamily="34" charset="0"/>
              </a:rPr>
              <a:t>Date of the ticket.</a:t>
            </a:r>
            <a:endParaRPr lang="en-IN" sz="1800" b="1" i="0" u="none" strike="noStrike" dirty="0">
              <a:solidFill>
                <a:srgbClr val="000000"/>
              </a:solidFill>
              <a:effectLst/>
              <a:latin typeface="Aptos Narrow" panose="020B0004020202020204" pitchFamily="34" charset="0"/>
            </a:endParaRPr>
          </a:p>
          <a:p>
            <a:pPr marL="285750" indent="-285750" rtl="0" fontAlgn="base">
              <a:spcAft>
                <a:spcPts val="1000"/>
              </a:spcAft>
              <a:buFont typeface="Arial" panose="020B0604020202020204" pitchFamily="34" charset="0"/>
              <a:buChar char="•"/>
            </a:pPr>
            <a:r>
              <a:rPr lang="en-IN" sz="1800" b="1" i="0" u="none" strike="noStrike" dirty="0">
                <a:solidFill>
                  <a:srgbClr val="000000"/>
                </a:solidFill>
                <a:effectLst/>
                <a:latin typeface="Aptos Narrow" panose="020B0004020202020204" pitchFamily="34" charset="0"/>
              </a:rPr>
              <a:t>Employee ID:</a:t>
            </a:r>
            <a:r>
              <a:rPr lang="en-IN" sz="1800" b="0" i="0" u="none" strike="noStrike" dirty="0">
                <a:solidFill>
                  <a:srgbClr val="000000"/>
                </a:solidFill>
                <a:effectLst/>
                <a:latin typeface="Aptos Narrow" panose="020B0004020202020204" pitchFamily="34" charset="0"/>
              </a:rPr>
              <a:t> ID of the employee who raised the ticket.</a:t>
            </a:r>
            <a:endParaRPr lang="en-IN" sz="1800" b="1" i="0" u="none" strike="noStrike" dirty="0">
              <a:solidFill>
                <a:srgbClr val="000000"/>
              </a:solidFill>
              <a:effectLst/>
              <a:latin typeface="Aptos Narrow" panose="020B0004020202020204" pitchFamily="34" charset="0"/>
            </a:endParaRPr>
          </a:p>
          <a:p>
            <a:pPr marL="285750" indent="-285750" rtl="0" fontAlgn="base">
              <a:spcAft>
                <a:spcPts val="1000"/>
              </a:spcAft>
              <a:buFont typeface="Arial" panose="020B0604020202020204" pitchFamily="34" charset="0"/>
              <a:buChar char="•"/>
            </a:pPr>
            <a:r>
              <a:rPr lang="en-IN" sz="1800" b="1" i="0" u="none" strike="noStrike" dirty="0">
                <a:solidFill>
                  <a:srgbClr val="000000"/>
                </a:solidFill>
                <a:effectLst/>
                <a:latin typeface="Aptos Narrow" panose="020B0004020202020204" pitchFamily="34" charset="0"/>
              </a:rPr>
              <a:t>Agent ID:</a:t>
            </a:r>
            <a:r>
              <a:rPr lang="en-IN" sz="1800" b="0" i="0" u="none" strike="noStrike" dirty="0">
                <a:solidFill>
                  <a:srgbClr val="000000"/>
                </a:solidFill>
                <a:effectLst/>
                <a:latin typeface="Aptos Narrow" panose="020B0004020202020204" pitchFamily="34" charset="0"/>
              </a:rPr>
              <a:t> ID of the agent assigned to the ticket.</a:t>
            </a:r>
            <a:endParaRPr lang="en-IN" sz="1800" b="1" i="0" u="none" strike="noStrike" dirty="0">
              <a:solidFill>
                <a:srgbClr val="000000"/>
              </a:solidFill>
              <a:effectLst/>
              <a:latin typeface="Aptos Narrow" panose="020B0004020202020204" pitchFamily="34" charset="0"/>
            </a:endParaRPr>
          </a:p>
          <a:p>
            <a:pPr marL="285750" indent="-285750" rtl="0" fontAlgn="base">
              <a:spcAft>
                <a:spcPts val="1000"/>
              </a:spcAft>
              <a:buFont typeface="Arial" panose="020B0604020202020204" pitchFamily="34" charset="0"/>
              <a:buChar char="•"/>
            </a:pPr>
            <a:r>
              <a:rPr lang="en-IN" sz="1800" b="1" i="0" u="none" strike="noStrike" dirty="0">
                <a:solidFill>
                  <a:srgbClr val="000000"/>
                </a:solidFill>
                <a:effectLst/>
                <a:latin typeface="Aptos Narrow" panose="020B0004020202020204" pitchFamily="34" charset="0"/>
              </a:rPr>
              <a:t>Request Category:</a:t>
            </a:r>
            <a:r>
              <a:rPr lang="en-IN" sz="1800" b="0" i="0" u="none" strike="noStrike" dirty="0">
                <a:solidFill>
                  <a:srgbClr val="000000"/>
                </a:solidFill>
                <a:effectLst/>
                <a:latin typeface="Aptos Narrow" panose="020B0004020202020204" pitchFamily="34" charset="0"/>
              </a:rPr>
              <a:t> Category of the request (e.g., Login Access, System, Software).</a:t>
            </a:r>
            <a:endParaRPr lang="en-IN" sz="1800" b="1" i="0" u="none" strike="noStrike" dirty="0">
              <a:solidFill>
                <a:srgbClr val="000000"/>
              </a:solidFill>
              <a:effectLst/>
              <a:latin typeface="Aptos Narrow" panose="020B0004020202020204" pitchFamily="34" charset="0"/>
            </a:endParaRPr>
          </a:p>
          <a:p>
            <a:pPr marL="285750" indent="-285750" rtl="0" fontAlgn="base">
              <a:spcAft>
                <a:spcPts val="1000"/>
              </a:spcAft>
              <a:buFont typeface="Arial" panose="020B0604020202020204" pitchFamily="34" charset="0"/>
              <a:buChar char="•"/>
            </a:pPr>
            <a:r>
              <a:rPr lang="en-IN" sz="1800" b="1" i="0" u="none" strike="noStrike" dirty="0">
                <a:solidFill>
                  <a:srgbClr val="000000"/>
                </a:solidFill>
                <a:effectLst/>
                <a:latin typeface="Aptos Narrow" panose="020B0004020202020204" pitchFamily="34" charset="0"/>
              </a:rPr>
              <a:t>Issue Type: </a:t>
            </a:r>
            <a:r>
              <a:rPr lang="en-IN" sz="1800" b="0" i="0" u="none" strike="noStrike" dirty="0">
                <a:solidFill>
                  <a:srgbClr val="000000"/>
                </a:solidFill>
                <a:effectLst/>
                <a:latin typeface="Aptos Narrow" panose="020B0004020202020204" pitchFamily="34" charset="0"/>
              </a:rPr>
              <a:t>Type of issue (e.g., IT Error, IT Request).</a:t>
            </a:r>
            <a:endParaRPr lang="en-IN" sz="1800" b="1" i="0" u="none" strike="noStrike" dirty="0">
              <a:solidFill>
                <a:srgbClr val="000000"/>
              </a:solidFill>
              <a:effectLst/>
              <a:latin typeface="Aptos Narrow" panose="020B0004020202020204" pitchFamily="34" charset="0"/>
            </a:endParaRPr>
          </a:p>
          <a:p>
            <a:pPr marL="285750" indent="-285750" rtl="0" fontAlgn="base">
              <a:spcAft>
                <a:spcPts val="1000"/>
              </a:spcAft>
              <a:buFont typeface="Arial" panose="020B0604020202020204" pitchFamily="34" charset="0"/>
              <a:buChar char="•"/>
            </a:pPr>
            <a:r>
              <a:rPr lang="en-IN" sz="1800" b="1" i="0" u="none" strike="noStrike" dirty="0">
                <a:solidFill>
                  <a:srgbClr val="000000"/>
                </a:solidFill>
                <a:effectLst/>
                <a:latin typeface="Aptos Narrow" panose="020B0004020202020204" pitchFamily="34" charset="0"/>
              </a:rPr>
              <a:t>Severity</a:t>
            </a:r>
            <a:r>
              <a:rPr lang="en-IN" sz="1800" b="0" i="0" u="none" strike="noStrike" dirty="0">
                <a:solidFill>
                  <a:srgbClr val="000000"/>
                </a:solidFill>
                <a:effectLst/>
                <a:latin typeface="Aptos Narrow" panose="020B0004020202020204" pitchFamily="34" charset="0"/>
              </a:rPr>
              <a:t>: Severity of the issue.</a:t>
            </a:r>
          </a:p>
          <a:p>
            <a:pPr marL="285750" indent="-285750" rtl="0" fontAlgn="base">
              <a:spcAft>
                <a:spcPts val="1000"/>
              </a:spcAft>
              <a:buFont typeface="Arial" panose="020B0604020202020204" pitchFamily="34" charset="0"/>
              <a:buChar char="•"/>
            </a:pPr>
            <a:r>
              <a:rPr lang="en-IN" sz="1800" b="1" i="0" u="none" strike="noStrike" dirty="0">
                <a:solidFill>
                  <a:srgbClr val="000000"/>
                </a:solidFill>
                <a:effectLst/>
                <a:latin typeface="Aptos Narrow" panose="020B0004020202020204" pitchFamily="34" charset="0"/>
              </a:rPr>
              <a:t>Priority: </a:t>
            </a:r>
            <a:r>
              <a:rPr lang="en-IN" sz="1800" b="0" i="0" u="none" strike="noStrike" dirty="0">
                <a:solidFill>
                  <a:srgbClr val="000000"/>
                </a:solidFill>
                <a:effectLst/>
                <a:latin typeface="Aptos Narrow" panose="020B0004020202020204" pitchFamily="34" charset="0"/>
              </a:rPr>
              <a:t>Priority level of the issue.</a:t>
            </a:r>
          </a:p>
          <a:p>
            <a:pPr marL="285750" indent="-285750" fontAlgn="base">
              <a:spcAft>
                <a:spcPts val="1000"/>
              </a:spcAft>
              <a:buFont typeface="Arial" panose="020B0604020202020204" pitchFamily="34" charset="0"/>
              <a:buChar char="•"/>
            </a:pPr>
            <a:r>
              <a:rPr lang="en-IN" b="1" dirty="0">
                <a:solidFill>
                  <a:srgbClr val="000000"/>
                </a:solidFill>
                <a:latin typeface="Aptos Narrow" panose="020B0004020202020204" pitchFamily="34" charset="0"/>
              </a:rPr>
              <a:t>Resolution Time (Days): </a:t>
            </a:r>
            <a:r>
              <a:rPr lang="en-IN" dirty="0">
                <a:solidFill>
                  <a:srgbClr val="000000"/>
                </a:solidFill>
                <a:latin typeface="Aptos Narrow" panose="020B0004020202020204" pitchFamily="34" charset="0"/>
              </a:rPr>
              <a:t>Time taken to resolve the ticket.</a:t>
            </a:r>
            <a:endParaRPr lang="en-IN" b="1" dirty="0">
              <a:solidFill>
                <a:srgbClr val="000000"/>
              </a:solidFill>
              <a:latin typeface="Aptos Narrow" panose="020B0004020202020204" pitchFamily="34" charset="0"/>
            </a:endParaRPr>
          </a:p>
          <a:p>
            <a:pPr marL="285750" indent="-285750" fontAlgn="base">
              <a:spcAft>
                <a:spcPts val="1000"/>
              </a:spcAft>
              <a:buFont typeface="Arial" panose="020B0604020202020204" pitchFamily="34" charset="0"/>
              <a:buChar char="•"/>
            </a:pPr>
            <a:r>
              <a:rPr lang="en-IN" b="1" dirty="0">
                <a:solidFill>
                  <a:srgbClr val="000000"/>
                </a:solidFill>
                <a:latin typeface="Aptos Narrow" panose="020B0004020202020204" pitchFamily="34" charset="0"/>
              </a:rPr>
              <a:t>Satisfaction Rate: </a:t>
            </a:r>
            <a:r>
              <a:rPr lang="en-IN" dirty="0">
                <a:solidFill>
                  <a:srgbClr val="000000"/>
                </a:solidFill>
                <a:latin typeface="Aptos Narrow" panose="020B0004020202020204" pitchFamily="34" charset="0"/>
              </a:rPr>
              <a:t>Satisfaction rate provided by the employee (1-5 scale).</a:t>
            </a:r>
            <a:endParaRPr lang="en-US" dirty="0">
              <a:latin typeface="Aptos Narrow" panose="020B0004020202020204" pitchFamily="34" charset="0"/>
            </a:endParaRPr>
          </a:p>
        </p:txBody>
      </p:sp>
      <p:sp>
        <p:nvSpPr>
          <p:cNvPr id="9" name="TextBox 8">
            <a:extLst>
              <a:ext uri="{FF2B5EF4-FFF2-40B4-BE49-F238E27FC236}">
                <a16:creationId xmlns:a16="http://schemas.microsoft.com/office/drawing/2014/main" id="{B3B35F48-77C9-01C9-6BBD-CF0BA9AD846E}"/>
              </a:ext>
            </a:extLst>
          </p:cNvPr>
          <p:cNvSpPr txBox="1"/>
          <p:nvPr/>
        </p:nvSpPr>
        <p:spPr>
          <a:xfrm>
            <a:off x="6894785" y="468184"/>
            <a:ext cx="5297215" cy="4503797"/>
          </a:xfrm>
          <a:prstGeom prst="rect">
            <a:avLst/>
          </a:prstGeom>
          <a:noFill/>
        </p:spPr>
        <p:txBody>
          <a:bodyPr wrap="square">
            <a:spAutoFit/>
          </a:bodyPr>
          <a:lstStyle/>
          <a:p>
            <a:pPr rtl="0" fontAlgn="base">
              <a:spcAft>
                <a:spcPts val="1000"/>
              </a:spcAft>
            </a:pPr>
            <a:br>
              <a:rPr lang="en-IN" b="0" dirty="0">
                <a:effectLst/>
                <a:latin typeface="Aptos Narrow" panose="020B0004020202020204" pitchFamily="34" charset="0"/>
              </a:rPr>
            </a:br>
            <a:endParaRPr lang="en-IN" b="0" dirty="0">
              <a:effectLst/>
              <a:latin typeface="Aptos Narrow" panose="020B0004020202020204" pitchFamily="34" charset="0"/>
            </a:endParaRPr>
          </a:p>
          <a:p>
            <a:pPr marL="285750" indent="-285750" rtl="0" fontAlgn="base">
              <a:spcAft>
                <a:spcPts val="1000"/>
              </a:spcAft>
              <a:buFont typeface="Wingdings" pitchFamily="2" charset="2"/>
              <a:buChar char="Ø"/>
            </a:pPr>
            <a:r>
              <a:rPr lang="en-IN" sz="1800" b="1" i="0" u="none" strike="noStrike" dirty="0">
                <a:solidFill>
                  <a:srgbClr val="000000"/>
                </a:solidFill>
                <a:effectLst/>
                <a:latin typeface="Aptos Narrow" panose="020B0004020202020204" pitchFamily="34" charset="0"/>
              </a:rPr>
              <a:t>IT Agents: </a:t>
            </a:r>
            <a:r>
              <a:rPr lang="en-IN" sz="1800" b="0" i="0" u="none" strike="noStrike" dirty="0">
                <a:solidFill>
                  <a:srgbClr val="000000"/>
                </a:solidFill>
                <a:effectLst/>
                <a:latin typeface="Aptos Narrow" panose="020B0004020202020204" pitchFamily="34" charset="0"/>
              </a:rPr>
              <a:t>Contains information about IT agents.</a:t>
            </a:r>
          </a:p>
          <a:p>
            <a:pPr marL="285750" indent="-285750" rtl="0" fontAlgn="base">
              <a:buFont typeface="Arial" panose="020B0604020202020204" pitchFamily="34" charset="0"/>
              <a:buChar char="•"/>
            </a:pPr>
            <a:r>
              <a:rPr lang="en-IN" sz="1800" b="1" i="0" u="none" strike="noStrike" dirty="0">
                <a:solidFill>
                  <a:srgbClr val="000000"/>
                </a:solidFill>
                <a:effectLst/>
                <a:latin typeface="Aptos Narrow" panose="020B0004020202020204" pitchFamily="34" charset="0"/>
              </a:rPr>
              <a:t>Agent ID: </a:t>
            </a:r>
            <a:r>
              <a:rPr lang="en-IN" sz="1800" b="0" i="0" u="none" strike="noStrike" dirty="0">
                <a:solidFill>
                  <a:srgbClr val="000000"/>
                </a:solidFill>
                <a:effectLst/>
                <a:latin typeface="Aptos Narrow" panose="020B0004020202020204" pitchFamily="34" charset="0"/>
              </a:rPr>
              <a:t>Unique identifier for the agent.</a:t>
            </a:r>
            <a:endParaRPr lang="en-IN" sz="1800" b="1" i="0" u="none" strike="noStrike" dirty="0">
              <a:solidFill>
                <a:srgbClr val="000000"/>
              </a:solidFill>
              <a:effectLst/>
              <a:latin typeface="Aptos Narrow" panose="020B0004020202020204" pitchFamily="34" charset="0"/>
            </a:endParaRPr>
          </a:p>
          <a:p>
            <a:pPr marL="285750" indent="-285750" rtl="0" fontAlgn="base">
              <a:buFont typeface="Arial" panose="020B0604020202020204" pitchFamily="34" charset="0"/>
              <a:buChar char="•"/>
            </a:pPr>
            <a:endParaRPr lang="en-IN" b="1" dirty="0">
              <a:solidFill>
                <a:srgbClr val="000000"/>
              </a:solidFill>
              <a:latin typeface="Aptos Narrow" panose="020B0004020202020204" pitchFamily="34" charset="0"/>
            </a:endParaRPr>
          </a:p>
          <a:p>
            <a:pPr marL="285750" indent="-285750" rtl="0" fontAlgn="base">
              <a:buFont typeface="Arial" panose="020B0604020202020204" pitchFamily="34" charset="0"/>
              <a:buChar char="•"/>
            </a:pPr>
            <a:r>
              <a:rPr lang="en-IN" sz="1800" b="1" i="0" u="none" strike="noStrike" dirty="0">
                <a:solidFill>
                  <a:srgbClr val="000000"/>
                </a:solidFill>
                <a:effectLst/>
                <a:latin typeface="Aptos Narrow" panose="020B0004020202020204" pitchFamily="34" charset="0"/>
              </a:rPr>
              <a:t>Full Name: </a:t>
            </a:r>
            <a:r>
              <a:rPr lang="en-IN" sz="1800" b="0" i="0" u="none" strike="noStrike" dirty="0">
                <a:solidFill>
                  <a:srgbClr val="000000"/>
                </a:solidFill>
                <a:effectLst/>
                <a:latin typeface="Aptos Narrow" panose="020B0004020202020204" pitchFamily="34" charset="0"/>
              </a:rPr>
              <a:t>Full name of the agent.</a:t>
            </a:r>
            <a:endParaRPr lang="en-IN" sz="1800" b="1" i="0" u="none" strike="noStrike" dirty="0">
              <a:solidFill>
                <a:srgbClr val="000000"/>
              </a:solidFill>
              <a:effectLst/>
              <a:latin typeface="Aptos Narrow" panose="020B0004020202020204" pitchFamily="34" charset="0"/>
            </a:endParaRPr>
          </a:p>
          <a:p>
            <a:pPr marL="285750" indent="-285750" rtl="0" fontAlgn="base">
              <a:buFont typeface="Arial" panose="020B0604020202020204" pitchFamily="34" charset="0"/>
              <a:buChar char="•"/>
            </a:pPr>
            <a:endParaRPr lang="en-IN" sz="1800" b="1" i="0" u="none" strike="noStrike" dirty="0">
              <a:solidFill>
                <a:srgbClr val="000000"/>
              </a:solidFill>
              <a:effectLst/>
              <a:latin typeface="Aptos Narrow" panose="020B0004020202020204" pitchFamily="34" charset="0"/>
            </a:endParaRPr>
          </a:p>
          <a:p>
            <a:pPr marL="285750" indent="-285750" rtl="0" fontAlgn="base">
              <a:buFont typeface="Arial" panose="020B0604020202020204" pitchFamily="34" charset="0"/>
              <a:buChar char="•"/>
            </a:pPr>
            <a:r>
              <a:rPr lang="en-IN" sz="1800" b="1" i="0" u="none" strike="noStrike" dirty="0">
                <a:solidFill>
                  <a:srgbClr val="000000"/>
                </a:solidFill>
                <a:effectLst/>
                <a:latin typeface="Aptos Narrow" panose="020B0004020202020204" pitchFamily="34" charset="0"/>
              </a:rPr>
              <a:t>Email: </a:t>
            </a:r>
            <a:r>
              <a:rPr lang="en-IN" sz="1800" b="0" i="0" u="none" strike="noStrike" dirty="0">
                <a:solidFill>
                  <a:srgbClr val="000000"/>
                </a:solidFill>
                <a:effectLst/>
                <a:latin typeface="Aptos Narrow" panose="020B0004020202020204" pitchFamily="34" charset="0"/>
              </a:rPr>
              <a:t>Email address of the agent.</a:t>
            </a:r>
            <a:endParaRPr lang="en-IN" sz="1800" b="1" i="0" u="none" strike="noStrike" dirty="0">
              <a:solidFill>
                <a:srgbClr val="000000"/>
              </a:solidFill>
              <a:effectLst/>
              <a:latin typeface="Aptos Narrow" panose="020B0004020202020204" pitchFamily="34" charset="0"/>
            </a:endParaRPr>
          </a:p>
          <a:p>
            <a:pPr marL="285750" indent="-285750" rtl="0" fontAlgn="base">
              <a:buFont typeface="Arial" panose="020B0604020202020204" pitchFamily="34" charset="0"/>
              <a:buChar char="•"/>
            </a:pPr>
            <a:endParaRPr lang="en-IN" sz="1800" b="1" i="0" u="none" strike="noStrike" dirty="0">
              <a:solidFill>
                <a:srgbClr val="000000"/>
              </a:solidFill>
              <a:effectLst/>
              <a:latin typeface="Aptos Narrow" panose="020B0004020202020204" pitchFamily="34" charset="0"/>
            </a:endParaRPr>
          </a:p>
          <a:p>
            <a:pPr marL="285750" indent="-285750" rtl="0" fontAlgn="base">
              <a:buFont typeface="Arial" panose="020B0604020202020204" pitchFamily="34" charset="0"/>
              <a:buChar char="•"/>
            </a:pPr>
            <a:r>
              <a:rPr lang="en-IN" sz="1800" b="1" i="0" u="none" strike="noStrike" dirty="0">
                <a:solidFill>
                  <a:srgbClr val="000000"/>
                </a:solidFill>
                <a:effectLst/>
                <a:latin typeface="Aptos Narrow" panose="020B0004020202020204" pitchFamily="34" charset="0"/>
              </a:rPr>
              <a:t>Year of Birth: </a:t>
            </a:r>
            <a:r>
              <a:rPr lang="en-IN" sz="1800" b="0" i="0" u="none" strike="noStrike" dirty="0">
                <a:solidFill>
                  <a:srgbClr val="000000"/>
                </a:solidFill>
                <a:effectLst/>
                <a:latin typeface="Aptos Narrow" panose="020B0004020202020204" pitchFamily="34" charset="0"/>
              </a:rPr>
              <a:t>Year the agent was born.</a:t>
            </a:r>
            <a:endParaRPr lang="en-IN" sz="1800" b="1" i="0" u="none" strike="noStrike" dirty="0">
              <a:solidFill>
                <a:srgbClr val="000000"/>
              </a:solidFill>
              <a:effectLst/>
              <a:latin typeface="Aptos Narrow" panose="020B0004020202020204" pitchFamily="34" charset="0"/>
            </a:endParaRPr>
          </a:p>
          <a:p>
            <a:pPr marL="285750" indent="-285750" rtl="0" fontAlgn="base">
              <a:buFont typeface="Arial" panose="020B0604020202020204" pitchFamily="34" charset="0"/>
              <a:buChar char="•"/>
            </a:pPr>
            <a:endParaRPr lang="en-IN" sz="1800" b="1" i="0" u="none" strike="noStrike" dirty="0">
              <a:solidFill>
                <a:srgbClr val="000000"/>
              </a:solidFill>
              <a:effectLst/>
              <a:latin typeface="Aptos Narrow" panose="020B0004020202020204" pitchFamily="34" charset="0"/>
            </a:endParaRPr>
          </a:p>
          <a:p>
            <a:pPr marL="285750" indent="-285750" rtl="0" fontAlgn="base">
              <a:buFont typeface="Arial" panose="020B0604020202020204" pitchFamily="34" charset="0"/>
              <a:buChar char="•"/>
            </a:pPr>
            <a:r>
              <a:rPr lang="en-IN" sz="1800" b="1" i="0" u="none" strike="noStrike" dirty="0">
                <a:solidFill>
                  <a:srgbClr val="000000"/>
                </a:solidFill>
                <a:effectLst/>
                <a:latin typeface="Aptos Narrow" panose="020B0004020202020204" pitchFamily="34" charset="0"/>
              </a:rPr>
              <a:t>Month of Birth: </a:t>
            </a:r>
            <a:r>
              <a:rPr lang="en-IN" sz="1800" b="0" i="0" u="none" strike="noStrike" dirty="0">
                <a:solidFill>
                  <a:srgbClr val="000000"/>
                </a:solidFill>
                <a:effectLst/>
                <a:latin typeface="Aptos Narrow" panose="020B0004020202020204" pitchFamily="34" charset="0"/>
              </a:rPr>
              <a:t>Month the agent was born.</a:t>
            </a:r>
            <a:endParaRPr lang="en-IN" sz="1800" b="1" i="0" u="none" strike="noStrike" dirty="0">
              <a:solidFill>
                <a:srgbClr val="000000"/>
              </a:solidFill>
              <a:effectLst/>
              <a:latin typeface="Aptos Narrow" panose="020B0004020202020204" pitchFamily="34" charset="0"/>
            </a:endParaRPr>
          </a:p>
          <a:p>
            <a:pPr marL="285750" indent="-285750" rtl="0" fontAlgn="base">
              <a:buFont typeface="Arial" panose="020B0604020202020204" pitchFamily="34" charset="0"/>
              <a:buChar char="•"/>
            </a:pPr>
            <a:endParaRPr lang="en-IN" sz="1800" b="1" i="0" u="none" strike="noStrike" dirty="0">
              <a:solidFill>
                <a:srgbClr val="000000"/>
              </a:solidFill>
              <a:effectLst/>
              <a:latin typeface="Aptos Narrow" panose="020B0004020202020204" pitchFamily="34" charset="0"/>
            </a:endParaRPr>
          </a:p>
          <a:p>
            <a:pPr marL="285750" indent="-285750" rtl="0" fontAlgn="base">
              <a:buFont typeface="Arial" panose="020B0604020202020204" pitchFamily="34" charset="0"/>
              <a:buChar char="•"/>
            </a:pPr>
            <a:r>
              <a:rPr lang="en-IN" sz="1800" b="1" i="0" u="none" strike="noStrike" dirty="0">
                <a:solidFill>
                  <a:srgbClr val="000000"/>
                </a:solidFill>
                <a:effectLst/>
                <a:latin typeface="Aptos Narrow" panose="020B0004020202020204" pitchFamily="34" charset="0"/>
              </a:rPr>
              <a:t>Day of Birth: </a:t>
            </a:r>
            <a:r>
              <a:rPr lang="en-IN" sz="1800" b="0" i="0" u="none" strike="noStrike" dirty="0">
                <a:solidFill>
                  <a:srgbClr val="000000"/>
                </a:solidFill>
                <a:effectLst/>
                <a:latin typeface="Aptos Narrow" panose="020B0004020202020204" pitchFamily="34" charset="0"/>
              </a:rPr>
              <a:t>Day the agent was born.</a:t>
            </a:r>
            <a:br>
              <a:rPr lang="en-IN" b="0" dirty="0">
                <a:effectLst/>
                <a:latin typeface="Aptos Narrow" panose="020B0004020202020204" pitchFamily="34" charset="0"/>
              </a:rPr>
            </a:br>
            <a:endParaRPr lang="en-US" dirty="0">
              <a:latin typeface="Aptos Narrow" panose="020B0004020202020204" pitchFamily="34" charset="0"/>
            </a:endParaRPr>
          </a:p>
        </p:txBody>
      </p:sp>
      <p:sp>
        <p:nvSpPr>
          <p:cNvPr id="12" name="TextBox 11">
            <a:extLst>
              <a:ext uri="{FF2B5EF4-FFF2-40B4-BE49-F238E27FC236}">
                <a16:creationId xmlns:a16="http://schemas.microsoft.com/office/drawing/2014/main" id="{D1049A43-9A66-F3ED-0FFD-23A365EFEDFC}"/>
              </a:ext>
            </a:extLst>
          </p:cNvPr>
          <p:cNvSpPr txBox="1"/>
          <p:nvPr/>
        </p:nvSpPr>
        <p:spPr>
          <a:xfrm>
            <a:off x="2836962" y="89908"/>
            <a:ext cx="6312593" cy="584775"/>
          </a:xfrm>
          <a:prstGeom prst="rect">
            <a:avLst/>
          </a:prstGeom>
          <a:noFill/>
        </p:spPr>
        <p:txBody>
          <a:bodyPr wrap="square" rtlCol="0">
            <a:spAutoFit/>
          </a:bodyPr>
          <a:lstStyle/>
          <a:p>
            <a:pPr algn="ctr"/>
            <a:r>
              <a:rPr lang="en-US" sz="3200" b="1" dirty="0">
                <a:latin typeface="Aptos Narrow" panose="020B0004020202020204" pitchFamily="34" charset="0"/>
                <a:cs typeface="APPLE CHANCERY" panose="03020702040506060504" pitchFamily="66" charset="-79"/>
              </a:rPr>
              <a:t>Data Attributes</a:t>
            </a:r>
          </a:p>
        </p:txBody>
      </p:sp>
    </p:spTree>
    <p:extLst>
      <p:ext uri="{BB962C8B-B14F-4D97-AF65-F5344CB8AC3E}">
        <p14:creationId xmlns:p14="http://schemas.microsoft.com/office/powerpoint/2010/main" val="2269073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20C2DE-B6CF-8335-56F8-CE14E42DE0FF}"/>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3865957A-7511-2A47-1FCA-1183FB2A942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28409" y1="31863" x2="28409" y2="40556"/>
                        <a14:foregroundMark x1="28409" y1="40556" x2="49948" y2="27878"/>
                        <a14:foregroundMark x1="49948" y1="27878" x2="31759" y2="24269"/>
                        <a14:foregroundMark x1="31759" y1="24269" x2="39198" y2="19340"/>
                        <a14:foregroundMark x1="39198" y1="19340" x2="57801" y2="17865"/>
                        <a14:foregroundMark x1="57801" y1="17865" x2="63583" y2="18603"/>
                        <a14:foregroundMark x1="34851" y1="53221" x2="34851" y2="53221"/>
                        <a14:foregroundMark x1="38357" y1="53221" x2="27296" y2="44748"/>
                        <a14:foregroundMark x1="27296" y1="44748" x2="27296" y2="44748"/>
                        <a14:foregroundMark x1="31358" y1="30944" x2="27296" y2="38745"/>
                        <a14:foregroundMark x1="27296" y1="38745" x2="28590" y2="47296"/>
                        <a14:foregroundMark x1="28590" y1="47296" x2="35964" y2="51307"/>
                        <a14:foregroundMark x1="35964" y1="51307" x2="41669" y2="52303"/>
                        <a14:foregroundMark x1="46455" y1="31682" x2="38577" y2="28732"/>
                        <a14:foregroundMark x1="38577" y1="28732" x2="36688" y2="30750"/>
                        <a14:foregroundMark x1="63765" y1="20815" x2="57503" y2="14916"/>
                        <a14:foregroundMark x1="57503" y1="14916" x2="39094" y2="14916"/>
                        <a14:foregroundMark x1="39094" y1="14916" x2="35226" y2="21358"/>
                        <a14:foregroundMark x1="34670" y1="19702" x2="31358" y2="20440"/>
                        <a14:foregroundMark x1="57503" y1="14554" x2="54929" y2="14179"/>
                        <a14:foregroundMark x1="24541" y1="79922" x2="30065" y2="81772"/>
                        <a14:foregroundMark x1="29327" y1="84528" x2="37904" y2="85084"/>
                        <a14:foregroundMark x1="37904" y1="85084" x2="55666" y2="81772"/>
                        <a14:foregroundMark x1="55666" y1="81772" x2="58978" y2="81953"/>
                        <a14:foregroundMark x1="51798" y1="82872" x2="61294" y2="83053"/>
                        <a14:foregroundMark x1="61294" y1="83053" x2="66158" y2="78266"/>
                        <a14:backgroundMark x1="85123" y1="68512" x2="94153" y2="81397"/>
                        <a14:backgroundMark x1="92678" y1="74217" x2="96365" y2="64644"/>
                        <a14:backgroundMark x1="96365" y1="64644" x2="96365" y2="64644"/>
                      </a14:backgroundRemoval>
                    </a14:imgEffect>
                  </a14:imgLayer>
                </a14:imgProps>
              </a:ext>
            </a:extLst>
          </a:blip>
          <a:srcRect l="2532" t="10129" r="10129" b="9392"/>
          <a:stretch>
            <a:fillRect/>
          </a:stretch>
        </p:blipFill>
        <p:spPr>
          <a:xfrm>
            <a:off x="-154110" y="105104"/>
            <a:ext cx="4984530" cy="4593021"/>
          </a:xfrm>
          <a:prstGeom prst="rect">
            <a:avLst/>
          </a:prstGeom>
        </p:spPr>
      </p:pic>
      <p:sp>
        <p:nvSpPr>
          <p:cNvPr id="8" name="TextBox 7">
            <a:extLst>
              <a:ext uri="{FF2B5EF4-FFF2-40B4-BE49-F238E27FC236}">
                <a16:creationId xmlns:a16="http://schemas.microsoft.com/office/drawing/2014/main" id="{3323EEF9-C00A-EEEC-EC39-4B8E9DBCC1EF}"/>
              </a:ext>
            </a:extLst>
          </p:cNvPr>
          <p:cNvSpPr txBox="1"/>
          <p:nvPr/>
        </p:nvSpPr>
        <p:spPr>
          <a:xfrm>
            <a:off x="3463946" y="282518"/>
            <a:ext cx="6312593" cy="584775"/>
          </a:xfrm>
          <a:prstGeom prst="rect">
            <a:avLst/>
          </a:prstGeom>
          <a:noFill/>
        </p:spPr>
        <p:txBody>
          <a:bodyPr wrap="square" rtlCol="0">
            <a:spAutoFit/>
          </a:bodyPr>
          <a:lstStyle/>
          <a:p>
            <a:pPr algn="ctr"/>
            <a:r>
              <a:rPr lang="en-US" sz="3200" b="1" dirty="0">
                <a:latin typeface="Aptos Narrow" panose="020B0004020202020204" pitchFamily="34" charset="0"/>
                <a:cs typeface="APPLE CHANCERY" panose="03020702040506060504" pitchFamily="66" charset="-79"/>
              </a:rPr>
              <a:t>Data Overview</a:t>
            </a:r>
          </a:p>
        </p:txBody>
      </p:sp>
      <p:sp>
        <p:nvSpPr>
          <p:cNvPr id="9" name="TextBox 8">
            <a:extLst>
              <a:ext uri="{FF2B5EF4-FFF2-40B4-BE49-F238E27FC236}">
                <a16:creationId xmlns:a16="http://schemas.microsoft.com/office/drawing/2014/main" id="{B5CDD428-71B4-E589-39D9-1C42B2A68C35}"/>
              </a:ext>
            </a:extLst>
          </p:cNvPr>
          <p:cNvSpPr txBox="1"/>
          <p:nvPr/>
        </p:nvSpPr>
        <p:spPr>
          <a:xfrm>
            <a:off x="5320145" y="1533236"/>
            <a:ext cx="6419273" cy="4801314"/>
          </a:xfrm>
          <a:prstGeom prst="rect">
            <a:avLst/>
          </a:prstGeom>
          <a:noFill/>
        </p:spPr>
        <p:txBody>
          <a:bodyPr wrap="square" rtlCol="0">
            <a:spAutoFit/>
          </a:bodyPr>
          <a:lstStyle/>
          <a:p>
            <a:pPr marL="285750" indent="-285750">
              <a:buFont typeface="Arial" panose="020B0604020202020204" pitchFamily="34" charset="0"/>
              <a:buChar char="•"/>
            </a:pPr>
            <a:r>
              <a:rPr lang="en-US" dirty="0"/>
              <a:t>97,498 tickets in 5 years.</a:t>
            </a:r>
          </a:p>
          <a:p>
            <a:pPr marL="285750" indent="-285750">
              <a:buFont typeface="Arial" panose="020B0604020202020204" pitchFamily="34" charset="0"/>
              <a:buChar char="•"/>
            </a:pPr>
            <a:r>
              <a:rPr lang="en-US" dirty="0"/>
              <a:t>Number of Request Categories: 4</a:t>
            </a:r>
          </a:p>
          <a:p>
            <a:pPr marL="285750" indent="-285750">
              <a:buFont typeface="Arial" panose="020B0604020202020204" pitchFamily="34" charset="0"/>
              <a:buChar char="•"/>
            </a:pPr>
            <a:r>
              <a:rPr lang="en-US" dirty="0"/>
              <a:t>Unique Categories: Login Access, System, Software, Hardware</a:t>
            </a:r>
          </a:p>
          <a:p>
            <a:pPr marL="285750" indent="-285750">
              <a:buFont typeface="Arial" panose="020B0604020202020204" pitchFamily="34" charset="0"/>
              <a:buChar char="•"/>
            </a:pPr>
            <a:r>
              <a:rPr lang="en-US" dirty="0"/>
              <a:t>Number of Priorities: 4</a:t>
            </a:r>
          </a:p>
          <a:p>
            <a:pPr marL="285750" indent="-285750">
              <a:buFont typeface="Arial" panose="020B0604020202020204" pitchFamily="34" charset="0"/>
              <a:buChar char="•"/>
            </a:pPr>
            <a:r>
              <a:rPr lang="en-US" dirty="0"/>
              <a:t>Unique Priorities: Unassigned, High, Mid, Low.</a:t>
            </a:r>
          </a:p>
          <a:p>
            <a:pPr marL="285750" indent="-285750">
              <a:buFont typeface="Arial" panose="020B0604020202020204" pitchFamily="34" charset="0"/>
              <a:buChar char="•"/>
            </a:pPr>
            <a:r>
              <a:rPr lang="en-US" dirty="0"/>
              <a:t>Number of Agents: 50 agents</a:t>
            </a:r>
          </a:p>
          <a:p>
            <a:pPr marL="285750" indent="-285750">
              <a:buFont typeface="Arial" panose="020B0604020202020204" pitchFamily="34" charset="0"/>
              <a:buChar char="•"/>
            </a:pPr>
            <a:r>
              <a:rPr lang="en-US" dirty="0"/>
              <a:t>Number of Severities: 5</a:t>
            </a:r>
          </a:p>
          <a:p>
            <a:pPr marL="285750" indent="-285750">
              <a:buFont typeface="Arial" panose="020B0604020202020204" pitchFamily="34" charset="0"/>
              <a:buChar char="•"/>
            </a:pPr>
            <a:r>
              <a:rPr lang="en-US" dirty="0"/>
              <a:t>Unique Severities: Unclassified, Normal, Urgent, Major, Minor.</a:t>
            </a:r>
          </a:p>
          <a:p>
            <a:pPr marL="285750" indent="-285750">
              <a:buFont typeface="Arial" panose="020B0604020202020204" pitchFamily="34" charset="0"/>
              <a:buChar char="•"/>
            </a:pPr>
            <a:endParaRPr lang="en-US" dirty="0"/>
          </a:p>
          <a:p>
            <a:r>
              <a:rPr lang="en-US" b="1" dirty="0">
                <a:latin typeface="Aptos Narrow" panose="020B0004020202020204" pitchFamily="34" charset="0"/>
              </a:rPr>
              <a:t>Data Cleaning and Preprocessing: </a:t>
            </a:r>
          </a:p>
          <a:p>
            <a:endParaRPr lang="en-US" b="1" dirty="0">
              <a:latin typeface="Aptos Narrow" panose="020B0004020202020204" pitchFamily="34" charset="0"/>
            </a:endParaRPr>
          </a:p>
          <a:p>
            <a:pPr marL="285750" indent="-285750">
              <a:buFont typeface="Arial" panose="020B0604020202020204" pitchFamily="34" charset="0"/>
              <a:buChar char="•"/>
            </a:pPr>
            <a:r>
              <a:rPr lang="en-US" dirty="0">
                <a:latin typeface="Aptos Narrow" panose="020B0004020202020204" pitchFamily="34" charset="0"/>
              </a:rPr>
              <a:t>Fixed spelling mistakes in Priority and Severity.</a:t>
            </a:r>
          </a:p>
          <a:p>
            <a:pPr marL="285750" indent="-285750">
              <a:buFont typeface="Arial" panose="020B0604020202020204" pitchFamily="34" charset="0"/>
              <a:buChar char="•"/>
            </a:pPr>
            <a:r>
              <a:rPr lang="en-US" dirty="0">
                <a:latin typeface="Aptos Narrow" panose="020B0004020202020204" pitchFamily="34" charset="0"/>
              </a:rPr>
              <a:t>Extracted the category from Priority and Severity.</a:t>
            </a:r>
          </a:p>
          <a:p>
            <a:pPr marL="285750" indent="-285750">
              <a:buFont typeface="Arial" panose="020B0604020202020204" pitchFamily="34" charset="0"/>
              <a:buChar char="•"/>
            </a:pPr>
            <a:r>
              <a:rPr lang="en-US" dirty="0">
                <a:latin typeface="Aptos Narrow" panose="020B0004020202020204" pitchFamily="34" charset="0"/>
              </a:rPr>
              <a:t>Added agent details with tickets</a:t>
            </a:r>
          </a:p>
          <a:p>
            <a:pPr marL="285750" indent="-285750">
              <a:buFont typeface="Arial" panose="020B0604020202020204" pitchFamily="34" charset="0"/>
              <a:buChar char="•"/>
            </a:pPr>
            <a:r>
              <a:rPr lang="en-US" dirty="0">
                <a:latin typeface="Aptos Narrow" panose="020B0004020202020204" pitchFamily="34" charset="0"/>
              </a:rPr>
              <a:t>Create a feature to group agents based on there Age.</a:t>
            </a:r>
          </a:p>
          <a:p>
            <a:pPr marL="285750" indent="-285750">
              <a:buFont typeface="Arial" panose="020B0604020202020204" pitchFamily="34" charset="0"/>
              <a:buChar char="•"/>
            </a:pPr>
            <a:r>
              <a:rPr lang="en-US" dirty="0">
                <a:latin typeface="Aptos Narrow" panose="020B0004020202020204" pitchFamily="34" charset="0"/>
              </a:rPr>
              <a:t>Extracted the age of each agent.</a:t>
            </a:r>
          </a:p>
          <a:p>
            <a:pPr marL="285750" indent="-285750">
              <a:buFont typeface="Arial" panose="020B0604020202020204" pitchFamily="34" charset="0"/>
              <a:buChar char="•"/>
            </a:pPr>
            <a:r>
              <a:rPr lang="en-US" dirty="0">
                <a:latin typeface="Aptos Narrow" panose="020B0004020202020204" pitchFamily="34" charset="0"/>
              </a:rPr>
              <a:t>Extracted domain name from agent email address.</a:t>
            </a:r>
          </a:p>
        </p:txBody>
      </p:sp>
    </p:spTree>
    <p:extLst>
      <p:ext uri="{BB962C8B-B14F-4D97-AF65-F5344CB8AC3E}">
        <p14:creationId xmlns:p14="http://schemas.microsoft.com/office/powerpoint/2010/main" val="3027523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0F02A75-BF30-8740-01E9-21818EF9EE4A}"/>
              </a:ext>
            </a:extLst>
          </p:cNvPr>
          <p:cNvSpPr txBox="1"/>
          <p:nvPr/>
        </p:nvSpPr>
        <p:spPr>
          <a:xfrm>
            <a:off x="4784435" y="228122"/>
            <a:ext cx="4853558" cy="1077218"/>
          </a:xfrm>
          <a:prstGeom prst="rect">
            <a:avLst/>
          </a:prstGeom>
          <a:noFill/>
        </p:spPr>
        <p:txBody>
          <a:bodyPr wrap="square" rtlCol="0">
            <a:spAutoFit/>
          </a:bodyPr>
          <a:lstStyle/>
          <a:p>
            <a:pPr algn="ctr"/>
            <a:r>
              <a:rPr lang="en-US" sz="3200" b="1" dirty="0">
                <a:latin typeface="Aptos Narrow" panose="020B0004020202020204" pitchFamily="34" charset="0"/>
                <a:cs typeface="APPLE CHANCERY" panose="03020702040506060504" pitchFamily="66" charset="-79"/>
              </a:rPr>
              <a:t>Data Analytical approach and tools</a:t>
            </a:r>
          </a:p>
        </p:txBody>
      </p:sp>
      <p:pic>
        <p:nvPicPr>
          <p:cNvPr id="11" name="Picture 10">
            <a:extLst>
              <a:ext uri="{FF2B5EF4-FFF2-40B4-BE49-F238E27FC236}">
                <a16:creationId xmlns:a16="http://schemas.microsoft.com/office/drawing/2014/main" id="{A25A7BB0-73F5-4D35-627C-8C47E60B8441}"/>
              </a:ext>
            </a:extLst>
          </p:cNvPr>
          <p:cNvPicPr>
            <a:picLocks noChangeAspect="1"/>
          </p:cNvPicPr>
          <p:nvPr/>
        </p:nvPicPr>
        <p:blipFill>
          <a:blip r:embed="rId2"/>
          <a:stretch>
            <a:fillRect/>
          </a:stretch>
        </p:blipFill>
        <p:spPr>
          <a:xfrm>
            <a:off x="70907" y="1422464"/>
            <a:ext cx="5054504" cy="3369669"/>
          </a:xfrm>
          <a:prstGeom prst="rect">
            <a:avLst/>
          </a:prstGeom>
        </p:spPr>
      </p:pic>
      <p:sp>
        <p:nvSpPr>
          <p:cNvPr id="12" name="TextBox 11">
            <a:extLst>
              <a:ext uri="{FF2B5EF4-FFF2-40B4-BE49-F238E27FC236}">
                <a16:creationId xmlns:a16="http://schemas.microsoft.com/office/drawing/2014/main" id="{B3A6B034-ACB5-4F78-BBEC-0D90555ABC07}"/>
              </a:ext>
            </a:extLst>
          </p:cNvPr>
          <p:cNvSpPr txBox="1"/>
          <p:nvPr/>
        </p:nvSpPr>
        <p:spPr>
          <a:xfrm>
            <a:off x="5572165" y="1593744"/>
            <a:ext cx="6123709" cy="4801314"/>
          </a:xfrm>
          <a:prstGeom prst="rect">
            <a:avLst/>
          </a:prstGeom>
          <a:noFill/>
        </p:spPr>
        <p:txBody>
          <a:bodyPr wrap="square" rtlCol="0">
            <a:spAutoFit/>
          </a:bodyPr>
          <a:lstStyle/>
          <a:p>
            <a:pPr marL="285750" indent="-285750">
              <a:buFont typeface="Arial" panose="020B0604020202020204" pitchFamily="34" charset="0"/>
              <a:buChar char="•"/>
            </a:pPr>
            <a:r>
              <a:rPr lang="en-US" dirty="0"/>
              <a:t>Data Cleaning: Utilized functions TRIM,CLEAN,LEN,FIND,LEFT,RIGHT,ROUND.</a:t>
            </a:r>
          </a:p>
          <a:p>
            <a:pPr marL="285750" indent="-285750">
              <a:buFont typeface="Arial" panose="020B0604020202020204" pitchFamily="34" charset="0"/>
              <a:buChar char="•"/>
            </a:pPr>
            <a:r>
              <a:rPr lang="en-US" dirty="0"/>
              <a:t>Data Enrichment: Enhanced data set with additional variables using VLOOKUP to cross- reference external data source.</a:t>
            </a:r>
          </a:p>
          <a:p>
            <a:pPr marL="285750" indent="-285750">
              <a:buFont typeface="Arial" panose="020B0604020202020204" pitchFamily="34" charset="0"/>
              <a:buChar char="•"/>
            </a:pPr>
            <a:r>
              <a:rPr lang="en-US" dirty="0"/>
              <a:t>Trend analysis: Conducted time series analysis using PIVOT TABLE and Charts to find trend in tickets and its behavior.</a:t>
            </a:r>
          </a:p>
          <a:p>
            <a:pPr marL="285750" indent="-285750">
              <a:buFont typeface="Arial" panose="020B0604020202020204" pitchFamily="34" charset="0"/>
              <a:buChar char="•"/>
            </a:pPr>
            <a:r>
              <a:rPr lang="en-US" dirty="0"/>
              <a:t>Utilized DATE,DATEDIF to create feature columns in dataset.</a:t>
            </a:r>
          </a:p>
          <a:p>
            <a:pPr marL="285750" indent="-285750">
              <a:buFont typeface="Arial" panose="020B0604020202020204" pitchFamily="34" charset="0"/>
              <a:buChar char="•"/>
            </a:pPr>
            <a:r>
              <a:rPr lang="en-US" dirty="0"/>
              <a:t>Visualization: Created dynamic charts and dashboard for data representation, enabling interactive data exploration.</a:t>
            </a:r>
          </a:p>
          <a:p>
            <a:pPr marL="285750" indent="-285750">
              <a:buFont typeface="Arial" panose="020B0604020202020204" pitchFamily="34" charset="0"/>
              <a:buChar char="•"/>
            </a:pPr>
            <a:r>
              <a:rPr lang="en-US" dirty="0"/>
              <a:t>Filtering : Utilized Pivot table and Slicers feature to visualize and chronological filtering of data. </a:t>
            </a:r>
          </a:p>
          <a:p>
            <a:pPr marL="285750" indent="-285750">
              <a:buFont typeface="Arial" panose="020B0604020202020204" pitchFamily="34" charset="0"/>
              <a:buChar char="•"/>
            </a:pPr>
            <a:r>
              <a:rPr lang="en-US" dirty="0"/>
              <a:t>Conducted Cost Benefit Analysis for investment decision making.</a:t>
            </a:r>
          </a:p>
          <a:p>
            <a:pPr marL="285750" indent="-285750">
              <a:buFont typeface="Arial" panose="020B0604020202020204" pitchFamily="34" charset="0"/>
              <a:buChar char="•"/>
            </a:pPr>
            <a:r>
              <a:rPr lang="en-US" dirty="0"/>
              <a:t>Trend Analysis: Conducted time series analysis using line Chart.</a:t>
            </a:r>
          </a:p>
          <a:p>
            <a:r>
              <a:rPr lang="en-US" dirty="0"/>
              <a:t> </a:t>
            </a:r>
          </a:p>
        </p:txBody>
      </p:sp>
    </p:spTree>
    <p:extLst>
      <p:ext uri="{BB962C8B-B14F-4D97-AF65-F5344CB8AC3E}">
        <p14:creationId xmlns:p14="http://schemas.microsoft.com/office/powerpoint/2010/main" val="2617211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76E681-E5F6-9954-30E7-46F82DA37FEE}"/>
              </a:ext>
            </a:extLst>
          </p:cNvPr>
          <p:cNvSpPr txBox="1"/>
          <p:nvPr/>
        </p:nvSpPr>
        <p:spPr>
          <a:xfrm>
            <a:off x="4014074" y="26273"/>
            <a:ext cx="3997481" cy="584775"/>
          </a:xfrm>
          <a:prstGeom prst="rect">
            <a:avLst/>
          </a:prstGeom>
          <a:noFill/>
        </p:spPr>
        <p:txBody>
          <a:bodyPr wrap="square" rtlCol="0">
            <a:spAutoFit/>
          </a:bodyPr>
          <a:lstStyle/>
          <a:p>
            <a:pPr algn="ctr"/>
            <a:r>
              <a:rPr lang="en-US" sz="3200" b="1" dirty="0">
                <a:latin typeface="Aptos Narrow" panose="020B0004020202020204" pitchFamily="34" charset="0"/>
                <a:cs typeface="APPLE CHANCERY" panose="03020702040506060504" pitchFamily="66" charset="-79"/>
              </a:rPr>
              <a:t>Insights</a:t>
            </a:r>
          </a:p>
        </p:txBody>
      </p:sp>
      <p:sp>
        <p:nvSpPr>
          <p:cNvPr id="12" name="TextBox 11">
            <a:extLst>
              <a:ext uri="{FF2B5EF4-FFF2-40B4-BE49-F238E27FC236}">
                <a16:creationId xmlns:a16="http://schemas.microsoft.com/office/drawing/2014/main" id="{7E996624-E570-10C1-C376-3922209291E6}"/>
              </a:ext>
            </a:extLst>
          </p:cNvPr>
          <p:cNvSpPr txBox="1"/>
          <p:nvPr/>
        </p:nvSpPr>
        <p:spPr>
          <a:xfrm>
            <a:off x="6618758" y="1891274"/>
            <a:ext cx="5353109" cy="2862322"/>
          </a:xfrm>
          <a:prstGeom prst="rect">
            <a:avLst/>
          </a:prstGeom>
          <a:noFill/>
        </p:spPr>
        <p:txBody>
          <a:bodyPr wrap="square" rtlCol="0">
            <a:spAutoFit/>
          </a:bodyPr>
          <a:lstStyle/>
          <a:p>
            <a:pPr marL="285750" indent="-285750">
              <a:buFont typeface="Arial" panose="020B0604020202020204" pitchFamily="34" charset="0"/>
              <a:buChar char="•"/>
            </a:pPr>
            <a:r>
              <a:rPr lang="en-US" dirty="0"/>
              <a:t>The average daily ticket volume is 53.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System and Login Access categories account for the vast majority of IT requests.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Hardware has the lowest ticket volume, but the longest resolution time.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IN" dirty="0"/>
              <a:t>System issues account for 40% of tickets, Login Access 30%, Software 20%, and Hardware 10%</a:t>
            </a:r>
            <a:endParaRPr lang="en-US" dirty="0"/>
          </a:p>
        </p:txBody>
      </p:sp>
      <p:pic>
        <p:nvPicPr>
          <p:cNvPr id="2" name="Picture 1">
            <a:extLst>
              <a:ext uri="{FF2B5EF4-FFF2-40B4-BE49-F238E27FC236}">
                <a16:creationId xmlns:a16="http://schemas.microsoft.com/office/drawing/2014/main" id="{45752CCF-66E6-7B9D-D87F-9E29CD0314DE}"/>
              </a:ext>
            </a:extLst>
          </p:cNvPr>
          <p:cNvPicPr>
            <a:picLocks noChangeAspect="1"/>
          </p:cNvPicPr>
          <p:nvPr/>
        </p:nvPicPr>
        <p:blipFill rotWithShape="1">
          <a:blip r:embed="rId2"/>
          <a:srcRect t="2109" b="896"/>
          <a:stretch/>
        </p:blipFill>
        <p:spPr>
          <a:xfrm>
            <a:off x="279399" y="1569835"/>
            <a:ext cx="5733415" cy="3505200"/>
          </a:xfrm>
          <a:prstGeom prst="rect">
            <a:avLst/>
          </a:prstGeom>
        </p:spPr>
      </p:pic>
    </p:spTree>
    <p:extLst>
      <p:ext uri="{BB962C8B-B14F-4D97-AF65-F5344CB8AC3E}">
        <p14:creationId xmlns:p14="http://schemas.microsoft.com/office/powerpoint/2010/main" val="9450751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{6862EFCF-11AD-1249-BB89-8AF9F11DC61A}tf10001119</Template>
  <TotalTime>2635</TotalTime>
  <Words>1845</Words>
  <Application>Microsoft Macintosh PowerPoint</Application>
  <PresentationFormat>Widescreen</PresentationFormat>
  <Paragraphs>171</Paragraphs>
  <Slides>31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Aptos Narrow</vt:lpstr>
      <vt:lpstr>Arial</vt:lpstr>
      <vt:lpstr>Avenir Book</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Febin George</dc:creator>
  <cp:lastModifiedBy>Microsoft Office User</cp:lastModifiedBy>
  <cp:revision>11</cp:revision>
  <dcterms:created xsi:type="dcterms:W3CDTF">2025-07-17T18:22:32Z</dcterms:created>
  <dcterms:modified xsi:type="dcterms:W3CDTF">2025-08-12T07:20:35Z</dcterms:modified>
</cp:coreProperties>
</file>